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6.xml" ContentType="application/vnd.openxmlformats-officedocument.presentationml.tags+xml"/>
  <Override PartName="/ppt/notesSlides/notesSlide1.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8"/>
  </p:notesMasterIdLst>
  <p:handoutMasterIdLst>
    <p:handoutMasterId r:id="rId39"/>
  </p:handoutMasterIdLst>
  <p:sldIdLst>
    <p:sldId id="470" r:id="rId3"/>
    <p:sldId id="553" r:id="rId4"/>
    <p:sldId id="472" r:id="rId5"/>
    <p:sldId id="521" r:id="rId6"/>
    <p:sldId id="554" r:id="rId7"/>
    <p:sldId id="555" r:id="rId8"/>
    <p:sldId id="556" r:id="rId9"/>
    <p:sldId id="567" r:id="rId10"/>
    <p:sldId id="557" r:id="rId11"/>
    <p:sldId id="474" r:id="rId12"/>
    <p:sldId id="558" r:id="rId13"/>
    <p:sldId id="560" r:id="rId14"/>
    <p:sldId id="568" r:id="rId15"/>
    <p:sldId id="535" r:id="rId16"/>
    <p:sldId id="563" r:id="rId17"/>
    <p:sldId id="562" r:id="rId18"/>
    <p:sldId id="565" r:id="rId19"/>
    <p:sldId id="566" r:id="rId20"/>
    <p:sldId id="574" r:id="rId21"/>
    <p:sldId id="575" r:id="rId22"/>
    <p:sldId id="577" r:id="rId23"/>
    <p:sldId id="552" r:id="rId24"/>
    <p:sldId id="578" r:id="rId25"/>
    <p:sldId id="579" r:id="rId26"/>
    <p:sldId id="580" r:id="rId27"/>
    <p:sldId id="581" r:id="rId28"/>
    <p:sldId id="576" r:id="rId29"/>
    <p:sldId id="569" r:id="rId30"/>
    <p:sldId id="570" r:id="rId31"/>
    <p:sldId id="571" r:id="rId32"/>
    <p:sldId id="572" r:id="rId33"/>
    <p:sldId id="582" r:id="rId34"/>
    <p:sldId id="573" r:id="rId35"/>
    <p:sldId id="585" r:id="rId36"/>
    <p:sldId id="551" r:id="rId37"/>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0" userDrawn="1">
          <p15:clr>
            <a:srgbClr val="A4A3A4"/>
          </p15:clr>
        </p15:guide>
        <p15:guide id="2" pos="383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667"/>
    <a:srgbClr val="FFFFFF"/>
    <a:srgbClr val="324273"/>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4" autoAdjust="0"/>
    <p:restoredTop sz="84954" autoAdjust="0"/>
  </p:normalViewPr>
  <p:slideViewPr>
    <p:cSldViewPr snapToGrid="0" showGuides="1">
      <p:cViewPr varScale="1">
        <p:scale>
          <a:sx n="82" d="100"/>
          <a:sy n="82" d="100"/>
        </p:scale>
        <p:origin x="992" y="52"/>
      </p:cViewPr>
      <p:guideLst>
        <p:guide orient="horz" pos="2350"/>
        <p:guide pos="3834"/>
      </p:guideLst>
    </p:cSldViewPr>
  </p:slideViewPr>
  <p:notesTextViewPr>
    <p:cViewPr>
      <p:scale>
        <a:sx n="33" d="100"/>
        <a:sy n="33" d="100"/>
      </p:scale>
      <p:origin x="0" y="0"/>
    </p:cViewPr>
  </p:notesTextViewPr>
  <p:notesViewPr>
    <p:cSldViewPr snapToGrid="0">
      <p:cViewPr varScale="1">
        <p:scale>
          <a:sx n="83" d="100"/>
          <a:sy n="83" d="100"/>
        </p:scale>
        <p:origin x="3284"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8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88"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C36327-34CB-4CA7-BD64-48B2E90F1099}" type="datetimeFigureOut">
              <a:rPr lang="zh-CN" altLang="en-US" smtClean="0"/>
              <a:t>2025/6/6</a:t>
            </a:fld>
            <a:endParaRPr lang="zh-CN" altLang="en-US"/>
          </a:p>
        </p:txBody>
      </p:sp>
      <p:sp>
        <p:nvSpPr>
          <p:cNvPr id="1048889"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90"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4B049C-CFA9-49C6-BBF1-7F5AB96E631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81"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82"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2025/6/6</a:t>
            </a:fld>
            <a:endParaRPr lang="zh-CN" altLang="en-US"/>
          </a:p>
        </p:txBody>
      </p:sp>
      <p:sp>
        <p:nvSpPr>
          <p:cNvPr id="1048883"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84"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85"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86"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p:cNvSpPr>
          <p:nvPr>
            <p:ph type="sldImg"/>
          </p:nvPr>
        </p:nvSpPr>
        <p:spPr/>
      </p:sp>
      <p:sp>
        <p:nvSpPr>
          <p:cNvPr id="1048640" name="备注占位符 2"/>
          <p:cNvSpPr>
            <a:spLocks noGrp="1"/>
          </p:cNvSpPr>
          <p:nvPr>
            <p:ph type="body" idx="1"/>
          </p:nvPr>
        </p:nvSpPr>
        <p:spPr/>
        <p:txBody>
          <a:bodyPr/>
          <a:lstStyle/>
          <a:p>
            <a:endParaRPr lang="zh-CN" altLang="en-US" dirty="0"/>
          </a:p>
        </p:txBody>
      </p:sp>
      <p:sp>
        <p:nvSpPr>
          <p:cNvPr id="1048641"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幻灯片图像占位符 1"/>
          <p:cNvSpPr>
            <a:spLocks noGrp="1" noRot="1" noChangeAspect="1" noChangeArrowheads="1" noTextEdit="1"/>
          </p:cNvSpPr>
          <p:nvPr>
            <p:ph type="sldImg" idx="4294967295"/>
          </p:nvPr>
        </p:nvSpPr>
        <p:spPr>
          <a:ln>
            <a:miter lim="800000"/>
          </a:ln>
        </p:spPr>
      </p:sp>
      <p:sp>
        <p:nvSpPr>
          <p:cNvPr id="1048698" name="文本占位符 2"/>
          <p:cNvSpPr>
            <a:spLocks noGrp="1" noChangeArrowheads="1"/>
          </p:cNvSpPr>
          <p:nvPr>
            <p:ph type="body" idx="4294967295"/>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22E1C-BAB1-A23A-224D-CC595F857DD5}"/>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5C674E53-E9E0-C56B-86B5-D96CEA3635AB}"/>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CF3B4516-06DE-3676-B142-7F805D7A8848}"/>
              </a:ext>
            </a:extLst>
          </p:cNvPr>
          <p:cNvSpPr>
            <a:spLocks noGrp="1" noChangeArrowheads="1"/>
          </p:cNvSpPr>
          <p:nvPr>
            <p:ph type="body" idx="4294967295"/>
          </p:nvPr>
        </p:nvSpPr>
        <p:spPr/>
        <p:txBody>
          <a:bodyPr/>
          <a:lstStyle/>
          <a:p>
            <a:pPr rtl="0" fontAlgn="base"/>
            <a:r>
              <a:rPr lang="zh-CN" altLang="en-US" sz="1200" b="0" i="0" u="none" strike="noStrike" kern="1200" dirty="0">
                <a:solidFill>
                  <a:schemeClr val="tx1"/>
                </a:solidFill>
                <a:effectLst/>
                <a:latin typeface="+mn-lt"/>
                <a:ea typeface="+mn-ea"/>
                <a:cs typeface="+mn-cs"/>
              </a:rPr>
              <a:t>近年来，恶意软件可视化领域的研究取得了显著进展，特别是在与深度学习结合方面。研究人员不断探索新的图像生成方法、特征提取技术和分类模型，以应对日益复杂的恶意软件威胁。</a:t>
            </a:r>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1423847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27781-B583-B595-B50C-39E6A9CCD624}"/>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0CB70BB3-ACA2-D8F0-2661-6BF3ED7289FF}"/>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C307DC4F-DE32-568F-D82C-65FD81F11DEF}"/>
              </a:ext>
            </a:extLst>
          </p:cNvPr>
          <p:cNvSpPr>
            <a:spLocks noGrp="1" noChangeArrowheads="1"/>
          </p:cNvSpPr>
          <p:nvPr>
            <p:ph type="body" idx="4294967295"/>
          </p:nvPr>
        </p:nvSpPr>
        <p:spPr/>
        <p:txBody>
          <a:bodyPr/>
          <a:lstStyle/>
          <a:p>
            <a:pPr rtl="0" fontAlgn="base"/>
            <a:r>
              <a:rPr lang="zh-CN" altLang="en-US" sz="1200" b="0" i="0" u="none" strike="noStrike" kern="1200" dirty="0">
                <a:solidFill>
                  <a:schemeClr val="tx1"/>
                </a:solidFill>
                <a:effectLst/>
                <a:latin typeface="+mn-lt"/>
                <a:ea typeface="+mn-ea"/>
                <a:cs typeface="+mn-cs"/>
              </a:rPr>
              <a:t>近年来，恶意软件可视化领域的研究取得了显著进展，特别是在与深度学习结合方面。研究人员不断探索新的图像生成方法、特征提取技术和分类模型，以应对日益复杂的恶意软件威胁。</a:t>
            </a:r>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267750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27781-B583-B595-B50C-39E6A9CCD624}"/>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0CB70BB3-ACA2-D8F0-2661-6BF3ED7289FF}"/>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C307DC4F-DE32-568F-D82C-65FD81F11DEF}"/>
              </a:ext>
            </a:extLst>
          </p:cNvPr>
          <p:cNvSpPr>
            <a:spLocks noGrp="1" noChangeArrowheads="1"/>
          </p:cNvSpPr>
          <p:nvPr>
            <p:ph type="body" idx="4294967295"/>
          </p:nvPr>
        </p:nvSpPr>
        <p:spPr/>
        <p:txBody>
          <a:bodyPr/>
          <a:lstStyle/>
          <a:p>
            <a:pPr rtl="0" fontAlgn="base"/>
            <a:r>
              <a:rPr lang="zh-CN" altLang="en-US" sz="1200" b="0" i="0" u="none" strike="noStrike" kern="1200" dirty="0">
                <a:solidFill>
                  <a:schemeClr val="tx1"/>
                </a:solidFill>
                <a:effectLst/>
                <a:latin typeface="+mn-lt"/>
                <a:ea typeface="+mn-ea"/>
                <a:cs typeface="+mn-cs"/>
              </a:rPr>
              <a:t>近年来，恶意软件可视化领域的研究取得了显著进展，特别是在与深度学习结合方面。研究人员不断探索新的图像生成方法、特征提取技术和分类模型，以应对日益复杂的恶意软件威胁。</a:t>
            </a:r>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1026679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幻灯片图像占位符 1"/>
          <p:cNvSpPr>
            <a:spLocks noGrp="1" noRot="1" noChangeAspect="1" noChangeArrowheads="1" noTextEdit="1"/>
          </p:cNvSpPr>
          <p:nvPr>
            <p:ph type="sldImg" idx="4294967295"/>
          </p:nvPr>
        </p:nvSpPr>
        <p:spPr>
          <a:ln>
            <a:miter lim="800000"/>
          </a:ln>
        </p:spPr>
      </p:sp>
      <p:sp>
        <p:nvSpPr>
          <p:cNvPr id="1048698" name="文本占位符 2"/>
          <p:cNvSpPr>
            <a:spLocks noGrp="1" noChangeArrowheads="1"/>
          </p:cNvSpPr>
          <p:nvPr>
            <p:ph type="body" idx="4294967295"/>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rtl="0" fontAlgn="base"/>
            <a:r>
              <a:rPr lang="zh-CN" altLang="en-US" sz="1200" b="0" i="0" u="none" strike="noStrike" kern="1200" dirty="0">
                <a:solidFill>
                  <a:schemeClr val="tx1"/>
                </a:solidFill>
                <a:effectLst/>
                <a:latin typeface="+mn-lt"/>
                <a:ea typeface="+mn-ea"/>
                <a:cs typeface="+mn-cs"/>
              </a:rPr>
              <a:t>但通用且高效的解包技术本身就是一个难题</a:t>
            </a:r>
            <a:endParaRPr lang="en-US" altLang="zh-CN" sz="1200" b="0" i="0" u="none" strike="noStrike" kern="1200" dirty="0">
              <a:solidFill>
                <a:schemeClr val="tx1"/>
              </a:solidFill>
              <a:effectLst/>
              <a:latin typeface="+mn-lt"/>
              <a:ea typeface="+mn-ea"/>
              <a:cs typeface="+mn-cs"/>
            </a:endParaRPr>
          </a:p>
          <a:p>
            <a:pPr rtl="0" fontAlgn="base"/>
            <a:r>
              <a:rPr lang="zh-CN" altLang="en-US" sz="1200" b="0" i="0" u="none" strike="noStrike" kern="1200" dirty="0">
                <a:solidFill>
                  <a:schemeClr val="tx1"/>
                </a:solidFill>
                <a:effectLst/>
                <a:latin typeface="+mn-lt"/>
                <a:ea typeface="+mn-ea"/>
                <a:cs typeface="+mn-cs"/>
              </a:rPr>
              <a:t>反沙箱、反虚拟机或反调试逻辑，在分析环境中改变行为或终止执行，从而使得捕获到的行为特征不完整或具有误导性 </a:t>
            </a:r>
            <a:r>
              <a:rPr lang="en-US" altLang="zh-CN" sz="1200" b="0" i="0" u="none" strike="noStrike" kern="1200" baseline="30000" dirty="0">
                <a:solidFill>
                  <a:schemeClr val="tx1"/>
                </a:solidFill>
                <a:effectLst/>
                <a:latin typeface="+mn-lt"/>
                <a:ea typeface="+mn-ea"/>
                <a:cs typeface="+mn-cs"/>
              </a:rPr>
              <a:t>11</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pPr rtl="0" fontAlgn="base"/>
            <a:r>
              <a:rPr lang="zh-CN" altLang="en-US" sz="1200" b="0" i="0" u="none" strike="noStrike" kern="1200" dirty="0">
                <a:solidFill>
                  <a:schemeClr val="tx1"/>
                </a:solidFill>
                <a:effectLst/>
                <a:latin typeface="+mn-lt"/>
                <a:ea typeface="+mn-ea"/>
                <a:cs typeface="+mn-cs"/>
              </a:rPr>
              <a:t>多态和变形技术旨在使每个恶意软件实例在视觉上（如果直接转换）都显得不同，即使它们属于同一家族并执行相同的恶意功能。</a:t>
            </a:r>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4068926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51F53-24AB-79AF-13E7-2CBA416F0F92}"/>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668C422A-CB8F-82A1-3730-A9A43A9A9771}"/>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864E68AC-D63E-C070-0CF9-CF392B13B6B6}"/>
              </a:ext>
            </a:extLst>
          </p:cNvPr>
          <p:cNvSpPr>
            <a:spLocks noGrp="1" noChangeArrowheads="1"/>
          </p:cNvSpPr>
          <p:nvPr>
            <p:ph type="body" idx="4294967295"/>
          </p:nvPr>
        </p:nvSpPr>
        <p:spPr/>
        <p:txBody>
          <a:bodyPr/>
          <a:lstStyle/>
          <a:p>
            <a:pPr rtl="0" fontAlgn="base"/>
            <a:r>
              <a:rPr lang="zh-CN" altLang="en-US" sz="1200" b="0" i="0" u="none" strike="noStrike" kern="1200" dirty="0">
                <a:solidFill>
                  <a:schemeClr val="tx1"/>
                </a:solidFill>
                <a:effectLst/>
                <a:latin typeface="+mn-lt"/>
                <a:ea typeface="+mn-ea"/>
                <a:cs typeface="+mn-cs"/>
              </a:rPr>
              <a:t>近年来，恶意软件可视化领域的研究取得了显著进展，特别是在与深度学习结合方面。研究人员不断探索新的图像生成方法、特征提取技术和分类模型，以应对日益复杂的恶意软件威胁。</a:t>
            </a:r>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49758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51F53-24AB-79AF-13E7-2CBA416F0F92}"/>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668C422A-CB8F-82A1-3730-A9A43A9A9771}"/>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864E68AC-D63E-C070-0CF9-CF392B13B6B6}"/>
              </a:ext>
            </a:extLst>
          </p:cNvPr>
          <p:cNvSpPr>
            <a:spLocks noGrp="1" noChangeArrowheads="1"/>
          </p:cNvSpPr>
          <p:nvPr>
            <p:ph type="body" idx="4294967295"/>
          </p:nvPr>
        </p:nvSpPr>
        <p:spPr/>
        <p:txBody>
          <a:bodyPr/>
          <a:lstStyle/>
          <a:p>
            <a:pPr rtl="0" fontAlgn="base"/>
            <a:r>
              <a:rPr lang="zh-CN" altLang="en-US" sz="1200" b="0" i="0" u="none" strike="noStrike" kern="1200" dirty="0">
                <a:solidFill>
                  <a:schemeClr val="tx1"/>
                </a:solidFill>
                <a:effectLst/>
                <a:latin typeface="+mn-lt"/>
                <a:ea typeface="+mn-ea"/>
                <a:cs typeface="+mn-cs"/>
              </a:rPr>
              <a:t>近年来，恶意软件可视化领域的研究取得了显著进展，特别是在与深度学习结合方面。研究人员不断探索新的图像生成方法、特征提取技术和分类模型，以应对日益复杂的恶意软件威胁。</a:t>
            </a:r>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1874787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61588-50A5-6E88-F74E-5A12F9BD7AE9}"/>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078780BE-CD21-4BD3-19A0-78943C8D75E4}"/>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EB9E5F4D-65E4-F16F-B03E-AB939474E017}"/>
              </a:ext>
            </a:extLst>
          </p:cNvPr>
          <p:cNvSpPr>
            <a:spLocks noGrp="1" noChangeArrowheads="1"/>
          </p:cNvSpPr>
          <p:nvPr>
            <p:ph type="body" idx="4294967295"/>
          </p:nvPr>
        </p:nvSpPr>
        <p:spPr/>
        <p:txBody>
          <a:bodyPr/>
          <a:lstStyle/>
          <a:p>
            <a:pPr rtl="0" fontAlgn="base"/>
            <a:r>
              <a:rPr lang="zh-CN" altLang="en-US" sz="1200" b="0" i="0" u="none" strike="noStrike" kern="1200" dirty="0">
                <a:solidFill>
                  <a:schemeClr val="tx1"/>
                </a:solidFill>
                <a:effectLst/>
                <a:latin typeface="+mn-lt"/>
                <a:ea typeface="+mn-ea"/>
                <a:cs typeface="+mn-cs"/>
              </a:rPr>
              <a:t>近年来，恶意软件可视化领域的研究取得了显著进展，特别是在与深度学习结合方面。研究人员不断探索新的图像生成方法、特征提取技术和分类模型，以应对日益复杂的恶意软件威胁。</a:t>
            </a:r>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538865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幻灯片图像占位符 1"/>
          <p:cNvSpPr>
            <a:spLocks noGrp="1" noRot="1" noChangeAspect="1" noChangeArrowheads="1" noTextEdit="1"/>
          </p:cNvSpPr>
          <p:nvPr>
            <p:ph type="sldImg" idx="4294967295"/>
          </p:nvPr>
        </p:nvSpPr>
        <p:spPr>
          <a:ln>
            <a:miter lim="800000"/>
          </a:ln>
        </p:spPr>
      </p:sp>
      <p:sp>
        <p:nvSpPr>
          <p:cNvPr id="1048698" name="文本占位符 2"/>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242256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幻灯片图像占位符 1"/>
          <p:cNvSpPr>
            <a:spLocks noGrp="1" noRot="1" noChangeAspect="1" noChangeArrowheads="1" noTextEdit="1"/>
          </p:cNvSpPr>
          <p:nvPr>
            <p:ph type="sldImg" idx="4294967295"/>
          </p:nvPr>
        </p:nvSpPr>
        <p:spPr>
          <a:ln>
            <a:miter lim="800000"/>
          </a:ln>
        </p:spPr>
      </p:sp>
      <p:sp>
        <p:nvSpPr>
          <p:cNvPr id="1048668" name="文本占位符 2"/>
          <p:cNvSpPr>
            <a:spLocks noGrp="1" noChangeArrowheads="1"/>
          </p:cNvSpPr>
          <p:nvPr>
            <p:ph type="body" idx="4294967295"/>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algn="l"/>
            <a:r>
              <a:rPr lang="zh-CN" altLang="en-US" sz="1000" b="0" i="0" dirty="0">
                <a:solidFill>
                  <a:srgbClr val="F0F6FC"/>
                </a:solidFill>
                <a:effectLst/>
                <a:latin typeface="Times New Roman" panose="02020603050405020304" pitchFamily="18" charset="0"/>
                <a:cs typeface="Times New Roman" panose="02020603050405020304" pitchFamily="18" charset="0"/>
              </a:rPr>
              <a:t>此 </a:t>
            </a:r>
            <a:r>
              <a:rPr lang="en-US" altLang="zh-CN" sz="1000" b="0" i="0" dirty="0">
                <a:solidFill>
                  <a:srgbClr val="F0F6FC"/>
                </a:solidFill>
                <a:effectLst/>
                <a:latin typeface="Times New Roman" panose="02020603050405020304" pitchFamily="18" charset="0"/>
                <a:cs typeface="Times New Roman" panose="02020603050405020304" pitchFamily="18" charset="0"/>
              </a:rPr>
              <a:t>GitHub </a:t>
            </a:r>
            <a:r>
              <a:rPr lang="zh-CN" altLang="en-US" sz="1000" b="0" i="0" dirty="0">
                <a:solidFill>
                  <a:srgbClr val="F0F6FC"/>
                </a:solidFill>
                <a:effectLst/>
                <a:latin typeface="Times New Roman" panose="02020603050405020304" pitchFamily="18" charset="0"/>
                <a:cs typeface="Times New Roman" panose="02020603050405020304" pitchFamily="18" charset="0"/>
              </a:rPr>
              <a:t>代码库包含一个使用卷积神经网络 </a:t>
            </a:r>
            <a:r>
              <a:rPr lang="en-US" altLang="zh-CN" sz="1000" b="0" i="0" dirty="0">
                <a:solidFill>
                  <a:srgbClr val="F0F6FC"/>
                </a:solidFill>
                <a:effectLst/>
                <a:latin typeface="Times New Roman" panose="02020603050405020304" pitchFamily="18" charset="0"/>
                <a:cs typeface="Times New Roman" panose="02020603050405020304" pitchFamily="18" charset="0"/>
              </a:rPr>
              <a:t>(CNN) </a:t>
            </a:r>
            <a:r>
              <a:rPr lang="zh-CN" altLang="en-US" sz="1000" b="0" i="0" dirty="0">
                <a:solidFill>
                  <a:srgbClr val="F0F6FC"/>
                </a:solidFill>
                <a:effectLst/>
                <a:latin typeface="Times New Roman" panose="02020603050405020304" pitchFamily="18" charset="0"/>
                <a:cs typeface="Times New Roman" panose="02020603050405020304" pitchFamily="18" charset="0"/>
              </a:rPr>
              <a:t>实现的恶意软件分类系统。该项目的目标是开发一个模型，能够根据输入的可执行文件（例如图像）对不同类型的恶意软件进行准确分类。</a:t>
            </a:r>
            <a:endParaRPr lang="en-US" altLang="zh-CN" sz="1000" b="0" dirty="0">
              <a:latin typeface="Times New Roman" panose="02020603050405020304" pitchFamily="18" charset="0"/>
              <a:ea typeface="+mn-ea"/>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717137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2877993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2997963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951597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850D2-4EF2-181D-E823-CB5C6853490D}"/>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A2FFB45A-8F73-3702-874F-F95F1909724F}"/>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9EFF5F9F-1400-7990-DA8A-713BF087F26E}"/>
              </a:ext>
            </a:extLst>
          </p:cNvPr>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1272609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850D2-4EF2-181D-E823-CB5C6853490D}"/>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A2FFB45A-8F73-3702-874F-F95F1909724F}"/>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9EFF5F9F-1400-7990-DA8A-713BF087F26E}"/>
              </a:ext>
            </a:extLst>
          </p:cNvPr>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2411570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850D2-4EF2-181D-E823-CB5C6853490D}"/>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A2FFB45A-8F73-3702-874F-F95F1909724F}"/>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9EFF5F9F-1400-7990-DA8A-713BF087F26E}"/>
              </a:ext>
            </a:extLst>
          </p:cNvPr>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1275127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1720301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3154208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幻灯片图像占位符 1"/>
          <p:cNvSpPr>
            <a:spLocks noGrp="1" noRot="1" noChangeAspect="1" noChangeArrowheads="1" noTextEdit="1"/>
          </p:cNvSpPr>
          <p:nvPr>
            <p:ph type="sldImg" idx="4294967295"/>
          </p:nvPr>
        </p:nvSpPr>
        <p:spPr>
          <a:ln>
            <a:miter lim="800000"/>
          </a:ln>
        </p:spPr>
      </p:sp>
      <p:sp>
        <p:nvSpPr>
          <p:cNvPr id="1048675" name="文本占位符 2"/>
          <p:cNvSpPr>
            <a:spLocks noGrp="1" noChangeArrowheads="1"/>
          </p:cNvSpPr>
          <p:nvPr>
            <p:ph type="body" idx="4294967295"/>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3796667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380864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369617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2229987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endParaRPr lang="en-US" altLang="zh-CN"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934987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marL="0" lvl="1">
              <a:lnSpc>
                <a:spcPct val="150000"/>
              </a:lnSpc>
            </a:pPr>
            <a:r>
              <a:rPr lang="zh-CN" altLang="en-US" sz="2400" b="0" dirty="0">
                <a:latin typeface="+mn-ea"/>
                <a:ea typeface="+mn-ea"/>
                <a:sym typeface="Times New Roman" panose="02020603050405020304" pitchFamily="18" charset="0"/>
              </a:rPr>
              <a:t>恶意软件可视化是一种将恶意软件样本（如其二进制代码或行为数据）转换为视觉表示（通常是图像）的过程，以便利用图像处理技术和机器学习模型进行分析和分类。这种方法的核心思想是将恶意软件检测问题转化为图像识别问题，通过分析这些由恶意软件数据生成的、对人类而言可能无意义但对计算机算法富有特征的图像，来识别恶意软件家族、检测新变种，并理解其行为模式。</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rtl="0" fontAlgn="base"/>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85040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noChangeArrowheads="1" noTextEdit="1"/>
          </p:cNvSpPr>
          <p:nvPr>
            <p:ph type="sldImg" idx="4294967295"/>
          </p:nvPr>
        </p:nvSpPr>
        <p:spPr>
          <a:ln>
            <a:miter lim="800000"/>
          </a:ln>
        </p:spPr>
      </p:sp>
      <p:sp>
        <p:nvSpPr>
          <p:cNvPr id="1048681" name="文本占位符 2"/>
          <p:cNvSpPr>
            <a:spLocks noGrp="1" noChangeArrowheads="1"/>
          </p:cNvSpPr>
          <p:nvPr>
            <p:ph type="body" idx="4294967295"/>
          </p:nvPr>
        </p:nvSpPr>
        <p:spPr/>
        <p:txBody>
          <a:bodyPr/>
          <a:lstStyle/>
          <a:p>
            <a:pPr rtl="0" fontAlgn="base"/>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3506468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C10A2-35E3-CE99-FB45-787CA0FC14A9}"/>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870D760F-B7B2-2334-9C43-8BA7A2C1AD79}"/>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9358A102-9498-0620-F07E-332918DA0D4F}"/>
              </a:ext>
            </a:extLst>
          </p:cNvPr>
          <p:cNvSpPr>
            <a:spLocks noGrp="1" noChangeArrowheads="1"/>
          </p:cNvSpPr>
          <p:nvPr>
            <p:ph type="body" idx="4294967295"/>
          </p:nvPr>
        </p:nvSpPr>
        <p:spPr/>
        <p:txBody>
          <a:bodyPr/>
          <a:lstStyle/>
          <a:p>
            <a:pPr rtl="0" fontAlgn="base"/>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263076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C10A2-35E3-CE99-FB45-787CA0FC14A9}"/>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870D760F-B7B2-2334-9C43-8BA7A2C1AD79}"/>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9358A102-9498-0620-F07E-332918DA0D4F}"/>
              </a:ext>
            </a:extLst>
          </p:cNvPr>
          <p:cNvSpPr>
            <a:spLocks noGrp="1" noChangeArrowheads="1"/>
          </p:cNvSpPr>
          <p:nvPr>
            <p:ph type="body" idx="4294967295"/>
          </p:nvPr>
        </p:nvSpPr>
        <p:spPr/>
        <p:txBody>
          <a:bodyPr/>
          <a:lstStyle/>
          <a:p>
            <a:pPr rtl="0" fontAlgn="base"/>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3988885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22E1C-BAB1-A23A-224D-CC595F857DD5}"/>
            </a:ext>
          </a:extLst>
        </p:cNvPr>
        <p:cNvGrpSpPr/>
        <p:nvPr/>
      </p:nvGrpSpPr>
      <p:grpSpPr>
        <a:xfrm>
          <a:off x="0" y="0"/>
          <a:ext cx="0" cy="0"/>
          <a:chOff x="0" y="0"/>
          <a:chExt cx="0" cy="0"/>
        </a:xfrm>
      </p:grpSpPr>
      <p:sp>
        <p:nvSpPr>
          <p:cNvPr id="1048680" name="幻灯片图像占位符 1">
            <a:extLst>
              <a:ext uri="{FF2B5EF4-FFF2-40B4-BE49-F238E27FC236}">
                <a16:creationId xmlns:a16="http://schemas.microsoft.com/office/drawing/2014/main" id="{5C674E53-E9E0-C56B-86B5-D96CEA3635AB}"/>
              </a:ext>
            </a:extLst>
          </p:cNvPr>
          <p:cNvSpPr>
            <a:spLocks noGrp="1" noRot="1" noChangeAspect="1" noChangeArrowheads="1" noTextEdit="1"/>
          </p:cNvSpPr>
          <p:nvPr>
            <p:ph type="sldImg" idx="4294967295"/>
          </p:nvPr>
        </p:nvSpPr>
        <p:spPr>
          <a:ln>
            <a:miter lim="800000"/>
          </a:ln>
        </p:spPr>
      </p:sp>
      <p:sp>
        <p:nvSpPr>
          <p:cNvPr id="1048681" name="文本占位符 2">
            <a:extLst>
              <a:ext uri="{FF2B5EF4-FFF2-40B4-BE49-F238E27FC236}">
                <a16:creationId xmlns:a16="http://schemas.microsoft.com/office/drawing/2014/main" id="{CF3B4516-06DE-3676-B142-7F805D7A8848}"/>
              </a:ext>
            </a:extLst>
          </p:cNvPr>
          <p:cNvSpPr>
            <a:spLocks noGrp="1" noChangeArrowheads="1"/>
          </p:cNvSpPr>
          <p:nvPr>
            <p:ph type="body" idx="4294967295"/>
          </p:nvPr>
        </p:nvSpPr>
        <p:spPr/>
        <p:txBody>
          <a:bodyPr/>
          <a:lstStyle/>
          <a:p>
            <a:pPr rtl="0" fontAlgn="base"/>
            <a:endParaRPr lang="zh-CN" altLang="en-US" sz="2400" b="0" dirty="0">
              <a:latin typeface="+mn-ea"/>
              <a:ea typeface="+mn-ea"/>
              <a:sym typeface="Times New Roman" panose="02020603050405020304" pitchFamily="18" charset="0"/>
            </a:endParaRPr>
          </a:p>
        </p:txBody>
      </p:sp>
    </p:spTree>
    <p:extLst>
      <p:ext uri="{BB962C8B-B14F-4D97-AF65-F5344CB8AC3E}">
        <p14:creationId xmlns:p14="http://schemas.microsoft.com/office/powerpoint/2010/main" val="3528276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Master" Target="../slideMasters/slideMaster2.xml"/><Relationship Id="rId5" Type="http://schemas.openxmlformats.org/officeDocument/2006/relationships/tags" Target="../tags/tag74.xml"/><Relationship Id="rId4" Type="http://schemas.openxmlformats.org/officeDocument/2006/relationships/tags" Target="../tags/tag7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2.xml"/><Relationship Id="rId5" Type="http://schemas.openxmlformats.org/officeDocument/2006/relationships/tags" Target="../tags/tag79.xml"/><Relationship Id="rId4" Type="http://schemas.openxmlformats.org/officeDocument/2006/relationships/tags" Target="../tags/tag7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2.xml"/><Relationship Id="rId5" Type="http://schemas.openxmlformats.org/officeDocument/2006/relationships/tags" Target="../tags/tag84.xml"/><Relationship Id="rId4" Type="http://schemas.openxmlformats.org/officeDocument/2006/relationships/tags" Target="../tags/tag8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slideMaster" Target="../slideMasters/slideMaster2.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slideMaster" Target="../slideMasters/slideMaster2.xml"/><Relationship Id="rId4" Type="http://schemas.openxmlformats.org/officeDocument/2006/relationships/tags" Target="../tags/tag10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8.xml"/><Relationship Id="rId7" Type="http://schemas.openxmlformats.org/officeDocument/2006/relationships/slideMaster" Target="../slideMasters/slideMaster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2.xml"/><Relationship Id="rId5" Type="http://schemas.openxmlformats.org/officeDocument/2006/relationships/tags" Target="../tags/tag116.xml"/><Relationship Id="rId4" Type="http://schemas.openxmlformats.org/officeDocument/2006/relationships/tags" Target="../tags/tag11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slideMaster" Target="../slideMasters/slideMaster2.xml"/><Relationship Id="rId4" Type="http://schemas.openxmlformats.org/officeDocument/2006/relationships/tags" Target="../tags/tag120.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Master" Target="../slideMasters/slideMaster2.xml"/><Relationship Id="rId5" Type="http://schemas.openxmlformats.org/officeDocument/2006/relationships/tags" Target="../tags/tag125.xml"/><Relationship Id="rId4" Type="http://schemas.openxmlformats.org/officeDocument/2006/relationships/tags" Target="../tags/tag12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1048582"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048583"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2025/6/6</a:t>
            </a:fld>
            <a:endParaRPr lang="zh-CN" altLang="en-US"/>
          </a:p>
        </p:txBody>
      </p:sp>
      <p:sp>
        <p:nvSpPr>
          <p:cNvPr id="1048584" name="页脚占位符 16"/>
          <p:cNvSpPr>
            <a:spLocks noGrp="1"/>
          </p:cNvSpPr>
          <p:nvPr>
            <p:ph type="ftr" sz="quarter" idx="11"/>
            <p:custDataLst>
              <p:tags r:id="rId4"/>
            </p:custDataLst>
          </p:nvPr>
        </p:nvSpPr>
        <p:spPr/>
        <p:txBody>
          <a:bodyPr/>
          <a:lstStyle/>
          <a:p>
            <a:endParaRPr lang="zh-CN" altLang="en-US" dirty="0"/>
          </a:p>
        </p:txBody>
      </p:sp>
      <p:sp>
        <p:nvSpPr>
          <p:cNvPr id="1048585"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048849"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2025/6/6</a:t>
            </a:fld>
            <a:endParaRPr lang="zh-CN" altLang="en-US"/>
          </a:p>
        </p:txBody>
      </p:sp>
      <p:sp>
        <p:nvSpPr>
          <p:cNvPr id="1048850" name="页脚占位符 3"/>
          <p:cNvSpPr>
            <a:spLocks noGrp="1"/>
          </p:cNvSpPr>
          <p:nvPr>
            <p:ph type="ftr" sz="quarter" idx="11"/>
            <p:custDataLst>
              <p:tags r:id="rId2"/>
            </p:custDataLst>
          </p:nvPr>
        </p:nvSpPr>
        <p:spPr/>
        <p:txBody>
          <a:bodyPr/>
          <a:lstStyle/>
          <a:p>
            <a:endParaRPr lang="zh-CN" altLang="en-US"/>
          </a:p>
        </p:txBody>
      </p:sp>
      <p:sp>
        <p:nvSpPr>
          <p:cNvPr id="1048851"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1048852"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048839"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2025/6/6</a:t>
            </a:fld>
            <a:endParaRPr lang="zh-CN" altLang="en-US"/>
          </a:p>
        </p:txBody>
      </p:sp>
      <p:sp>
        <p:nvSpPr>
          <p:cNvPr id="1048840" name="页脚占位符 3"/>
          <p:cNvSpPr>
            <a:spLocks noGrp="1"/>
          </p:cNvSpPr>
          <p:nvPr>
            <p:ph type="ftr" sz="quarter" idx="11"/>
            <p:custDataLst>
              <p:tags r:id="rId2"/>
            </p:custDataLst>
          </p:nvPr>
        </p:nvSpPr>
        <p:spPr/>
        <p:txBody>
          <a:bodyPr/>
          <a:lstStyle/>
          <a:p>
            <a:endParaRPr lang="zh-CN" altLang="en-US"/>
          </a:p>
        </p:txBody>
      </p:sp>
      <p:sp>
        <p:nvSpPr>
          <p:cNvPr id="1048841"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104884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1048843"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87"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1048688"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048689"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2025/6/6</a:t>
            </a:fld>
            <a:endParaRPr lang="zh-CN" altLang="en-US"/>
          </a:p>
        </p:txBody>
      </p:sp>
      <p:sp>
        <p:nvSpPr>
          <p:cNvPr id="1048690" name="页脚占位符 16"/>
          <p:cNvSpPr>
            <a:spLocks noGrp="1"/>
          </p:cNvSpPr>
          <p:nvPr>
            <p:ph type="ftr" sz="quarter" idx="11"/>
            <p:custDataLst>
              <p:tags r:id="rId4"/>
            </p:custDataLst>
          </p:nvPr>
        </p:nvSpPr>
        <p:spPr/>
        <p:txBody>
          <a:bodyPr/>
          <a:lstStyle/>
          <a:p>
            <a:endParaRPr lang="zh-CN" altLang="en-US" dirty="0"/>
          </a:p>
        </p:txBody>
      </p:sp>
      <p:sp>
        <p:nvSpPr>
          <p:cNvPr id="1048691"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87"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1048788"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789"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2025/6/6</a:t>
            </a:fld>
            <a:endParaRPr lang="zh-CN" altLang="en-US"/>
          </a:p>
        </p:txBody>
      </p:sp>
      <p:sp>
        <p:nvSpPr>
          <p:cNvPr id="1048790" name="页脚占位符 4"/>
          <p:cNvSpPr>
            <a:spLocks noGrp="1"/>
          </p:cNvSpPr>
          <p:nvPr>
            <p:ph type="ftr" sz="quarter" idx="11"/>
            <p:custDataLst>
              <p:tags r:id="rId4"/>
            </p:custDataLst>
          </p:nvPr>
        </p:nvSpPr>
        <p:spPr/>
        <p:txBody>
          <a:bodyPr/>
          <a:lstStyle/>
          <a:p>
            <a:endParaRPr lang="zh-CN" altLang="en-US"/>
          </a:p>
        </p:txBody>
      </p:sp>
      <p:sp>
        <p:nvSpPr>
          <p:cNvPr id="1048791"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81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104881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104881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2025/6/6</a:t>
            </a:fld>
            <a:endParaRPr lang="zh-CN" altLang="en-US"/>
          </a:p>
        </p:txBody>
      </p:sp>
      <p:sp>
        <p:nvSpPr>
          <p:cNvPr id="1048815" name="页脚占位符 4"/>
          <p:cNvSpPr>
            <a:spLocks noGrp="1"/>
          </p:cNvSpPr>
          <p:nvPr>
            <p:ph type="ftr" sz="quarter" idx="11"/>
            <p:custDataLst>
              <p:tags r:id="rId4"/>
            </p:custDataLst>
          </p:nvPr>
        </p:nvSpPr>
        <p:spPr/>
        <p:txBody>
          <a:bodyPr/>
          <a:lstStyle/>
          <a:p>
            <a:endParaRPr lang="zh-CN" altLang="en-US"/>
          </a:p>
        </p:txBody>
      </p:sp>
      <p:sp>
        <p:nvSpPr>
          <p:cNvPr id="104881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806"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1048807"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808"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09"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2025/6/6</a:t>
            </a:fld>
            <a:endParaRPr lang="zh-CN" altLang="en-US"/>
          </a:p>
        </p:txBody>
      </p:sp>
      <p:sp>
        <p:nvSpPr>
          <p:cNvPr id="1048810" name="页脚占位符 5"/>
          <p:cNvSpPr>
            <a:spLocks noGrp="1"/>
          </p:cNvSpPr>
          <p:nvPr>
            <p:ph type="ftr" sz="quarter" idx="11"/>
            <p:custDataLst>
              <p:tags r:id="rId5"/>
            </p:custDataLst>
          </p:nvPr>
        </p:nvSpPr>
        <p:spPr/>
        <p:txBody>
          <a:bodyPr/>
          <a:lstStyle/>
          <a:p>
            <a:endParaRPr lang="zh-CN" altLang="en-US"/>
          </a:p>
        </p:txBody>
      </p:sp>
      <p:sp>
        <p:nvSpPr>
          <p:cNvPr id="1048811"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827"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1048828"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1048829"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830"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1048831"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832"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2025/6/6</a:t>
            </a:fld>
            <a:endParaRPr lang="zh-CN" altLang="en-US"/>
          </a:p>
        </p:txBody>
      </p:sp>
      <p:sp>
        <p:nvSpPr>
          <p:cNvPr id="1048833" name="页脚占位符 7"/>
          <p:cNvSpPr>
            <a:spLocks noGrp="1"/>
          </p:cNvSpPr>
          <p:nvPr>
            <p:ph type="ftr" sz="quarter" idx="11"/>
            <p:custDataLst>
              <p:tags r:id="rId7"/>
            </p:custDataLst>
          </p:nvPr>
        </p:nvSpPr>
        <p:spPr/>
        <p:txBody>
          <a:bodyPr/>
          <a:lstStyle/>
          <a:p>
            <a:endParaRPr lang="zh-CN" altLang="en-US"/>
          </a:p>
        </p:txBody>
      </p:sp>
      <p:sp>
        <p:nvSpPr>
          <p:cNvPr id="1048834"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823"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1048824"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2025/6/6</a:t>
            </a:fld>
            <a:endParaRPr lang="zh-CN" altLang="en-US"/>
          </a:p>
        </p:txBody>
      </p:sp>
      <p:sp>
        <p:nvSpPr>
          <p:cNvPr id="1048825" name="页脚占位符 3"/>
          <p:cNvSpPr>
            <a:spLocks noGrp="1"/>
          </p:cNvSpPr>
          <p:nvPr>
            <p:ph type="ftr" sz="quarter" idx="11"/>
            <p:custDataLst>
              <p:tags r:id="rId3"/>
            </p:custDataLst>
          </p:nvPr>
        </p:nvSpPr>
        <p:spPr/>
        <p:txBody>
          <a:bodyPr/>
          <a:lstStyle/>
          <a:p>
            <a:endParaRPr lang="zh-CN" altLang="en-US"/>
          </a:p>
        </p:txBody>
      </p:sp>
      <p:sp>
        <p:nvSpPr>
          <p:cNvPr id="1048826"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84"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2025/6/6</a:t>
            </a:fld>
            <a:endParaRPr lang="zh-CN" altLang="en-US"/>
          </a:p>
        </p:txBody>
      </p:sp>
      <p:sp>
        <p:nvSpPr>
          <p:cNvPr id="1048785" name="页脚占位符 2"/>
          <p:cNvSpPr>
            <a:spLocks noGrp="1"/>
          </p:cNvSpPr>
          <p:nvPr>
            <p:ph type="ftr" sz="quarter" idx="11"/>
            <p:custDataLst>
              <p:tags r:id="rId2"/>
            </p:custDataLst>
          </p:nvPr>
        </p:nvSpPr>
        <p:spPr/>
        <p:txBody>
          <a:bodyPr/>
          <a:lstStyle/>
          <a:p>
            <a:endParaRPr lang="zh-CN" altLang="en-US"/>
          </a:p>
        </p:txBody>
      </p:sp>
      <p:sp>
        <p:nvSpPr>
          <p:cNvPr id="1048786"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048817"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1048818"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1048819"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2025/6/6</a:t>
            </a:fld>
            <a:endParaRPr lang="zh-CN" altLang="en-US" dirty="0"/>
          </a:p>
        </p:txBody>
      </p:sp>
      <p:sp>
        <p:nvSpPr>
          <p:cNvPr id="1048820" name="页脚占位符 5"/>
          <p:cNvSpPr>
            <a:spLocks noGrp="1"/>
          </p:cNvSpPr>
          <p:nvPr>
            <p:ph type="ftr" sz="quarter" idx="11"/>
            <p:custDataLst>
              <p:tags r:id="rId4"/>
            </p:custDataLst>
          </p:nvPr>
        </p:nvSpPr>
        <p:spPr/>
        <p:txBody>
          <a:bodyPr/>
          <a:lstStyle/>
          <a:p>
            <a:endParaRPr lang="zh-CN" altLang="en-US" dirty="0"/>
          </a:p>
        </p:txBody>
      </p:sp>
      <p:sp>
        <p:nvSpPr>
          <p:cNvPr id="1048821"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1048822"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15"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1048616"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617"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2025/6/6</a:t>
            </a:fld>
            <a:endParaRPr lang="zh-CN" altLang="en-US"/>
          </a:p>
        </p:txBody>
      </p:sp>
      <p:sp>
        <p:nvSpPr>
          <p:cNvPr id="1048618" name="页脚占位符 4"/>
          <p:cNvSpPr>
            <a:spLocks noGrp="1"/>
          </p:cNvSpPr>
          <p:nvPr>
            <p:ph type="ftr" sz="quarter" idx="11"/>
            <p:custDataLst>
              <p:tags r:id="rId4"/>
            </p:custDataLst>
          </p:nvPr>
        </p:nvSpPr>
        <p:spPr/>
        <p:txBody>
          <a:bodyPr/>
          <a:lstStyle/>
          <a:p>
            <a:endParaRPr lang="zh-CN" altLang="en-US"/>
          </a:p>
        </p:txBody>
      </p:sp>
      <p:sp>
        <p:nvSpPr>
          <p:cNvPr id="1048619"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79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104879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79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2025/6/6</a:t>
            </a:fld>
            <a:endParaRPr lang="zh-CN" altLang="en-US"/>
          </a:p>
        </p:txBody>
      </p:sp>
      <p:sp>
        <p:nvSpPr>
          <p:cNvPr id="1048795" name="页脚占位符 4"/>
          <p:cNvSpPr>
            <a:spLocks noGrp="1"/>
          </p:cNvSpPr>
          <p:nvPr>
            <p:ph type="ftr" sz="quarter" idx="11"/>
            <p:custDataLst>
              <p:tags r:id="rId4"/>
            </p:custDataLst>
          </p:nvPr>
        </p:nvSpPr>
        <p:spPr/>
        <p:txBody>
          <a:bodyPr/>
          <a:lstStyle/>
          <a:p>
            <a:endParaRPr lang="zh-CN" altLang="en-US"/>
          </a:p>
        </p:txBody>
      </p:sp>
      <p:sp>
        <p:nvSpPr>
          <p:cNvPr id="104879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048797"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2025/6/6</a:t>
            </a:fld>
            <a:endParaRPr lang="zh-CN" altLang="en-US"/>
          </a:p>
        </p:txBody>
      </p:sp>
      <p:sp>
        <p:nvSpPr>
          <p:cNvPr id="1048798" name="页脚占位符 3"/>
          <p:cNvSpPr>
            <a:spLocks noGrp="1"/>
          </p:cNvSpPr>
          <p:nvPr>
            <p:ph type="ftr" sz="quarter" idx="11"/>
            <p:custDataLst>
              <p:tags r:id="rId2"/>
            </p:custDataLst>
          </p:nvPr>
        </p:nvSpPr>
        <p:spPr/>
        <p:txBody>
          <a:bodyPr/>
          <a:lstStyle/>
          <a:p>
            <a:endParaRPr lang="zh-CN" altLang="en-US"/>
          </a:p>
        </p:txBody>
      </p:sp>
      <p:sp>
        <p:nvSpPr>
          <p:cNvPr id="1048799"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1048800"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048801"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2025/6/6</a:t>
            </a:fld>
            <a:endParaRPr lang="zh-CN" altLang="en-US"/>
          </a:p>
        </p:txBody>
      </p:sp>
      <p:sp>
        <p:nvSpPr>
          <p:cNvPr id="1048802" name="页脚占位符 3"/>
          <p:cNvSpPr>
            <a:spLocks noGrp="1"/>
          </p:cNvSpPr>
          <p:nvPr>
            <p:ph type="ftr" sz="quarter" idx="11"/>
            <p:custDataLst>
              <p:tags r:id="rId2"/>
            </p:custDataLst>
          </p:nvPr>
        </p:nvSpPr>
        <p:spPr/>
        <p:txBody>
          <a:bodyPr/>
          <a:lstStyle/>
          <a:p>
            <a:endParaRPr lang="zh-CN" altLang="en-US"/>
          </a:p>
        </p:txBody>
      </p:sp>
      <p:sp>
        <p:nvSpPr>
          <p:cNvPr id="1048803"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1048804"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1048805"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853"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1048854"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1048855"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2025/6/6</a:t>
            </a:fld>
            <a:endParaRPr lang="zh-CN" altLang="en-US"/>
          </a:p>
        </p:txBody>
      </p:sp>
      <p:sp>
        <p:nvSpPr>
          <p:cNvPr id="1048856" name="页脚占位符 4"/>
          <p:cNvSpPr>
            <a:spLocks noGrp="1"/>
          </p:cNvSpPr>
          <p:nvPr>
            <p:ph type="ftr" sz="quarter" idx="11"/>
            <p:custDataLst>
              <p:tags r:id="rId4"/>
            </p:custDataLst>
          </p:nvPr>
        </p:nvSpPr>
        <p:spPr/>
        <p:txBody>
          <a:bodyPr/>
          <a:lstStyle/>
          <a:p>
            <a:endParaRPr lang="zh-CN" altLang="en-US"/>
          </a:p>
        </p:txBody>
      </p:sp>
      <p:sp>
        <p:nvSpPr>
          <p:cNvPr id="1048857"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858"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1048859"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860"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61"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2025/6/6</a:t>
            </a:fld>
            <a:endParaRPr lang="zh-CN" altLang="en-US"/>
          </a:p>
        </p:txBody>
      </p:sp>
      <p:sp>
        <p:nvSpPr>
          <p:cNvPr id="1048862" name="页脚占位符 5"/>
          <p:cNvSpPr>
            <a:spLocks noGrp="1"/>
          </p:cNvSpPr>
          <p:nvPr>
            <p:ph type="ftr" sz="quarter" idx="11"/>
            <p:custDataLst>
              <p:tags r:id="rId5"/>
            </p:custDataLst>
          </p:nvPr>
        </p:nvSpPr>
        <p:spPr/>
        <p:txBody>
          <a:bodyPr/>
          <a:lstStyle/>
          <a:p>
            <a:endParaRPr lang="zh-CN" altLang="en-US"/>
          </a:p>
        </p:txBody>
      </p:sp>
      <p:sp>
        <p:nvSpPr>
          <p:cNvPr id="1048863"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864"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1048865"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1048866"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867"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1048868"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869"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2025/6/6</a:t>
            </a:fld>
            <a:endParaRPr lang="zh-CN" altLang="en-US"/>
          </a:p>
        </p:txBody>
      </p:sp>
      <p:sp>
        <p:nvSpPr>
          <p:cNvPr id="1048870" name="页脚占位符 7"/>
          <p:cNvSpPr>
            <a:spLocks noGrp="1"/>
          </p:cNvSpPr>
          <p:nvPr>
            <p:ph type="ftr" sz="quarter" idx="11"/>
            <p:custDataLst>
              <p:tags r:id="rId7"/>
            </p:custDataLst>
          </p:nvPr>
        </p:nvSpPr>
        <p:spPr/>
        <p:txBody>
          <a:bodyPr/>
          <a:lstStyle/>
          <a:p>
            <a:endParaRPr lang="zh-CN" altLang="en-US"/>
          </a:p>
        </p:txBody>
      </p:sp>
      <p:sp>
        <p:nvSpPr>
          <p:cNvPr id="1048871"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835"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1048836"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2025/6/6</a:t>
            </a:fld>
            <a:endParaRPr lang="zh-CN" altLang="en-US"/>
          </a:p>
        </p:txBody>
      </p:sp>
      <p:sp>
        <p:nvSpPr>
          <p:cNvPr id="1048837" name="页脚占位符 3"/>
          <p:cNvSpPr>
            <a:spLocks noGrp="1"/>
          </p:cNvSpPr>
          <p:nvPr>
            <p:ph type="ftr" sz="quarter" idx="11"/>
            <p:custDataLst>
              <p:tags r:id="rId3"/>
            </p:custDataLst>
          </p:nvPr>
        </p:nvSpPr>
        <p:spPr/>
        <p:txBody>
          <a:bodyPr/>
          <a:lstStyle/>
          <a:p>
            <a:endParaRPr lang="zh-CN" altLang="en-US"/>
          </a:p>
        </p:txBody>
      </p:sp>
      <p:sp>
        <p:nvSpPr>
          <p:cNvPr id="1048838"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87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2025/6/6</a:t>
            </a:fld>
            <a:endParaRPr lang="zh-CN" altLang="en-US"/>
          </a:p>
        </p:txBody>
      </p:sp>
      <p:sp>
        <p:nvSpPr>
          <p:cNvPr id="1048873" name="页脚占位符 2"/>
          <p:cNvSpPr>
            <a:spLocks noGrp="1"/>
          </p:cNvSpPr>
          <p:nvPr>
            <p:ph type="ftr" sz="quarter" idx="11"/>
            <p:custDataLst>
              <p:tags r:id="rId2"/>
            </p:custDataLst>
          </p:nvPr>
        </p:nvSpPr>
        <p:spPr/>
        <p:txBody>
          <a:bodyPr/>
          <a:lstStyle/>
          <a:p>
            <a:endParaRPr lang="zh-CN" altLang="en-US"/>
          </a:p>
        </p:txBody>
      </p:sp>
      <p:sp>
        <p:nvSpPr>
          <p:cNvPr id="104887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048875"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1048876"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1048877"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2025/6/6</a:t>
            </a:fld>
            <a:endParaRPr lang="zh-CN" altLang="en-US" dirty="0"/>
          </a:p>
        </p:txBody>
      </p:sp>
      <p:sp>
        <p:nvSpPr>
          <p:cNvPr id="1048878" name="页脚占位符 5"/>
          <p:cNvSpPr>
            <a:spLocks noGrp="1"/>
          </p:cNvSpPr>
          <p:nvPr>
            <p:ph type="ftr" sz="quarter" idx="11"/>
            <p:custDataLst>
              <p:tags r:id="rId4"/>
            </p:custDataLst>
          </p:nvPr>
        </p:nvSpPr>
        <p:spPr/>
        <p:txBody>
          <a:bodyPr/>
          <a:lstStyle/>
          <a:p>
            <a:endParaRPr lang="zh-CN" altLang="en-US" dirty="0"/>
          </a:p>
        </p:txBody>
      </p:sp>
      <p:sp>
        <p:nvSpPr>
          <p:cNvPr id="1048879"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1048880"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844"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1048845"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46"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2025/6/6</a:t>
            </a:fld>
            <a:endParaRPr lang="zh-CN" altLang="en-US"/>
          </a:p>
        </p:txBody>
      </p:sp>
      <p:sp>
        <p:nvSpPr>
          <p:cNvPr id="1048847" name="页脚占位符 4"/>
          <p:cNvSpPr>
            <a:spLocks noGrp="1"/>
          </p:cNvSpPr>
          <p:nvPr>
            <p:ph type="ftr" sz="quarter" idx="11"/>
            <p:custDataLst>
              <p:tags r:id="rId4"/>
            </p:custDataLst>
          </p:nvPr>
        </p:nvSpPr>
        <p:spPr/>
        <p:txBody>
          <a:bodyPr/>
          <a:lstStyle/>
          <a:p>
            <a:endParaRPr lang="zh-CN" altLang="en-US"/>
          </a:p>
        </p:txBody>
      </p:sp>
      <p:sp>
        <p:nvSpPr>
          <p:cNvPr id="1048848"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1048577"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578"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2025/6/6</a:t>
            </a:fld>
            <a:endParaRPr lang="zh-CN" altLang="en-US"/>
          </a:p>
        </p:txBody>
      </p:sp>
      <p:sp>
        <p:nvSpPr>
          <p:cNvPr id="1048579"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048580"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pic>
        <p:nvPicPr>
          <p:cNvPr id="2097152" name="图片 6"/>
          <p:cNvPicPr>
            <a:picLocks noChangeAspect="1"/>
          </p:cNvPicPr>
          <p:nvPr userDrawn="1"/>
        </p:nvPicPr>
        <p:blipFill rotWithShape="1">
          <a:blip r:embed="rId19" cstate="print">
            <a:clrChange>
              <a:clrFrom>
                <a:srgbClr val="FFFFFF"/>
              </a:clrFrom>
              <a:clrTo>
                <a:srgbClr val="FFFFFF">
                  <a:alpha val="0"/>
                </a:srgbClr>
              </a:clrTo>
            </a:clrChange>
          </a:blip>
          <a:srcRect l="4088" t="32318" r="4717" b="33733"/>
          <a:stretch>
            <a:fillRect/>
          </a:stretch>
        </p:blipFill>
        <p:spPr>
          <a:xfrm>
            <a:off x="9428990" y="140857"/>
            <a:ext cx="2623384" cy="705600"/>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8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104868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8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2025/6/6</a:t>
            </a:fld>
            <a:endParaRPr lang="zh-CN" altLang="en-US"/>
          </a:p>
        </p:txBody>
      </p:sp>
      <p:sp>
        <p:nvSpPr>
          <p:cNvPr id="104868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04868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pic>
        <p:nvPicPr>
          <p:cNvPr id="2097162" name="图片 6"/>
          <p:cNvPicPr>
            <a:picLocks noChangeAspect="1"/>
          </p:cNvPicPr>
          <p:nvPr userDrawn="1"/>
        </p:nvPicPr>
        <p:blipFill rotWithShape="1">
          <a:blip r:embed="rId19" cstate="print">
            <a:clrChange>
              <a:clrFrom>
                <a:srgbClr val="FFFFFF"/>
              </a:clrFrom>
              <a:clrTo>
                <a:srgbClr val="FFFFFF">
                  <a:alpha val="0"/>
                </a:srgbClr>
              </a:clrTo>
            </a:clrChange>
          </a:blip>
          <a:srcRect l="4088" t="32318" r="4717" b="33733"/>
          <a:stretch>
            <a:fillRect/>
          </a:stretch>
        </p:blipFill>
        <p:spPr>
          <a:xfrm>
            <a:off x="9428990" y="140857"/>
            <a:ext cx="2623384" cy="705600"/>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notesSlide" Target="../notesSlides/notesSlide2.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1.xml"/><Relationship Id="rId5" Type="http://schemas.openxmlformats.org/officeDocument/2006/relationships/tags" Target="../tags/tag131.xml"/><Relationship Id="rId4" Type="http://schemas.openxmlformats.org/officeDocument/2006/relationships/tags" Target="../tags/tag130.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矩形 13"/>
          <p:cNvSpPr/>
          <p:nvPr/>
        </p:nvSpPr>
        <p:spPr>
          <a:xfrm rot="18660000">
            <a:off x="11658600" y="6724015"/>
            <a:ext cx="830580" cy="229235"/>
          </a:xfrm>
          <a:prstGeom prst="rect">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4" name="文本框 11"/>
          <p:cNvSpPr txBox="1"/>
          <p:nvPr/>
        </p:nvSpPr>
        <p:spPr>
          <a:xfrm>
            <a:off x="9239912" y="5142300"/>
            <a:ext cx="2302087" cy="707887"/>
          </a:xfrm>
          <a:prstGeom prst="rect">
            <a:avLst/>
          </a:prstGeom>
          <a:noFill/>
        </p:spPr>
        <p:txBody>
          <a:bodyPr wrap="square" rtlCol="0">
            <a:spAutoFit/>
          </a:bodyPr>
          <a:lstStyle/>
          <a:p>
            <a:pPr algn="ctr"/>
            <a:r>
              <a:rPr lang="zh-CN" altLang="en-US" sz="2000" b="1" dirty="0">
                <a:solidFill>
                  <a:schemeClr val="bg1"/>
                </a:solidFill>
              </a:rPr>
              <a:t>汇报人：耿辰</a:t>
            </a:r>
            <a:endParaRPr lang="en-US" altLang="zh-CN" sz="2000" b="1" dirty="0">
              <a:solidFill>
                <a:schemeClr val="bg1"/>
              </a:solidFill>
            </a:endParaRPr>
          </a:p>
          <a:p>
            <a:pPr algn="ctr"/>
            <a:r>
              <a:rPr lang="zh-CN" altLang="en-US" sz="2000" b="1" dirty="0">
                <a:solidFill>
                  <a:schemeClr val="bg1"/>
                </a:solidFill>
              </a:rPr>
              <a:t>指导老师：黄海平</a:t>
            </a:r>
          </a:p>
        </p:txBody>
      </p:sp>
      <p:sp>
        <p:nvSpPr>
          <p:cNvPr id="1048635" name="矩形 15"/>
          <p:cNvSpPr/>
          <p:nvPr/>
        </p:nvSpPr>
        <p:spPr>
          <a:xfrm>
            <a:off x="0" y="509270"/>
            <a:ext cx="326390" cy="326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2" name="直接连接符 19"/>
          <p:cNvCxnSpPr>
            <a:stCxn id="1048635" idx="3"/>
          </p:cNvCxnSpPr>
          <p:nvPr/>
        </p:nvCxnSpPr>
        <p:spPr>
          <a:xfrm>
            <a:off x="326390" y="672465"/>
            <a:ext cx="91071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2" name="组合 7"/>
          <p:cNvGrpSpPr/>
          <p:nvPr/>
        </p:nvGrpSpPr>
        <p:grpSpPr>
          <a:xfrm>
            <a:off x="64770" y="1430655"/>
            <a:ext cx="12127230" cy="2103755"/>
            <a:chOff x="64770" y="1569518"/>
            <a:chExt cx="12649200" cy="2103755"/>
          </a:xfrm>
        </p:grpSpPr>
        <p:sp>
          <p:nvSpPr>
            <p:cNvPr id="1048636" name="矩形 3"/>
            <p:cNvSpPr/>
            <p:nvPr/>
          </p:nvSpPr>
          <p:spPr>
            <a:xfrm>
              <a:off x="64770" y="1569518"/>
              <a:ext cx="12649200" cy="2103755"/>
            </a:xfrm>
            <a:prstGeom prst="rect">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24273"/>
                </a:solidFill>
              </a:endParaRPr>
            </a:p>
          </p:txBody>
        </p:sp>
        <p:sp>
          <p:nvSpPr>
            <p:cNvPr id="1048637" name="文本框 9"/>
            <p:cNvSpPr txBox="1"/>
            <p:nvPr/>
          </p:nvSpPr>
          <p:spPr>
            <a:xfrm>
              <a:off x="320248" y="2525891"/>
              <a:ext cx="11884025" cy="861390"/>
            </a:xfrm>
            <a:prstGeom prst="rect">
              <a:avLst/>
            </a:prstGeom>
            <a:noFill/>
          </p:spPr>
          <p:txBody>
            <a:bodyPr wrap="square" rtlCol="0">
              <a:spAutoFit/>
            </a:bodyPr>
            <a:lstStyle/>
            <a:p>
              <a:pPr algn="ctr">
                <a:lnSpc>
                  <a:spcPct val="125000"/>
                </a:lnSpc>
              </a:pPr>
              <a:r>
                <a:rPr lang="zh-CN" altLang="en-US" sz="4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恶意软件可视化</a:t>
              </a:r>
            </a:p>
          </p:txBody>
        </p:sp>
      </p:grpSp>
      <p:grpSp>
        <p:nvGrpSpPr>
          <p:cNvPr id="73" name="组合 2"/>
          <p:cNvGrpSpPr/>
          <p:nvPr/>
        </p:nvGrpSpPr>
        <p:grpSpPr>
          <a:xfrm>
            <a:off x="-10" y="3609420"/>
            <a:ext cx="12192000" cy="1046480"/>
            <a:chOff x="-232" y="5878"/>
            <a:chExt cx="19623" cy="1648"/>
          </a:xfrm>
        </p:grpSpPr>
        <p:sp>
          <p:nvSpPr>
            <p:cNvPr id="1048638" name="标题 1"/>
            <p:cNvSpPr txBox="1"/>
            <p:nvPr/>
          </p:nvSpPr>
          <p:spPr>
            <a:xfrm>
              <a:off x="-232" y="5878"/>
              <a:ext cx="19623" cy="1648"/>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4400" b="1" kern="1200">
                  <a:solidFill>
                    <a:srgbClr val="0070C0"/>
                  </a:solidFill>
                  <a:latin typeface="微软雅黑" panose="020B0503020204020204" pitchFamily="34" charset="-122"/>
                  <a:ea typeface="微软雅黑" panose="020B0503020204020204" pitchFamily="34" charset="-122"/>
                  <a:cs typeface="+mj-cs"/>
                </a:defRPr>
              </a:lvl1pPr>
            </a:lstStyle>
            <a:p>
              <a:pPr algn="ctr"/>
              <a:r>
                <a:rPr lang="en-US" altLang="zh-CN" sz="3200" dirty="0">
                  <a:solidFill>
                    <a:srgbClr val="324273"/>
                  </a:solidFill>
                  <a:latin typeface="Times New Roman" panose="02020603050405020304" pitchFamily="18" charset="0"/>
                  <a:sym typeface="Times New Roman" panose="02020603050405020304" pitchFamily="18" charset="0"/>
                </a:rPr>
                <a:t>2025</a:t>
              </a:r>
              <a:r>
                <a:rPr lang="zh-CN" altLang="en-US" sz="3200" dirty="0">
                  <a:solidFill>
                    <a:srgbClr val="324273"/>
                  </a:solidFill>
                  <a:latin typeface="Times New Roman" panose="02020603050405020304" pitchFamily="18" charset="0"/>
                  <a:sym typeface="Times New Roman" panose="02020603050405020304" pitchFamily="18" charset="0"/>
                </a:rPr>
                <a:t>年</a:t>
              </a:r>
              <a:r>
                <a:rPr lang="en-US" altLang="zh-CN" sz="3200" dirty="0">
                  <a:solidFill>
                    <a:srgbClr val="324273"/>
                  </a:solidFill>
                  <a:latin typeface="Times New Roman" panose="02020603050405020304" pitchFamily="18" charset="0"/>
                  <a:sym typeface="Times New Roman" panose="02020603050405020304" pitchFamily="18" charset="0"/>
                </a:rPr>
                <a:t>6</a:t>
              </a:r>
              <a:r>
                <a:rPr lang="zh-CN" altLang="en-US" sz="3200" dirty="0">
                  <a:solidFill>
                    <a:srgbClr val="324273"/>
                  </a:solidFill>
                  <a:latin typeface="Times New Roman" panose="02020603050405020304" pitchFamily="18" charset="0"/>
                  <a:sym typeface="Times New Roman" panose="02020603050405020304" pitchFamily="18" charset="0"/>
                </a:rPr>
                <a:t>月</a:t>
              </a:r>
              <a:r>
                <a:rPr lang="en-US" altLang="zh-CN" sz="3200" dirty="0">
                  <a:solidFill>
                    <a:srgbClr val="324273"/>
                  </a:solidFill>
                  <a:latin typeface="Times New Roman" panose="02020603050405020304" pitchFamily="18" charset="0"/>
                  <a:sym typeface="Times New Roman" panose="02020603050405020304" pitchFamily="18" charset="0"/>
                </a:rPr>
                <a:t>6</a:t>
              </a:r>
              <a:r>
                <a:rPr lang="zh-CN" altLang="en-US" sz="3200" dirty="0">
                  <a:solidFill>
                    <a:srgbClr val="324273"/>
                  </a:solidFill>
                  <a:latin typeface="Times New Roman" panose="02020603050405020304" pitchFamily="18" charset="0"/>
                  <a:sym typeface="Times New Roman" panose="02020603050405020304" pitchFamily="18" charset="0"/>
                </a:rPr>
                <a:t>日</a:t>
              </a:r>
              <a:endParaRPr lang="zh-CN" altLang="en-US" dirty="0"/>
            </a:p>
          </p:txBody>
        </p:sp>
        <p:cxnSp>
          <p:nvCxnSpPr>
            <p:cNvPr id="3145733" name="直接连接符 6"/>
            <p:cNvCxnSpPr/>
            <p:nvPr/>
          </p:nvCxnSpPr>
          <p:spPr>
            <a:xfrm>
              <a:off x="3766" y="7259"/>
              <a:ext cx="11339" cy="0"/>
            </a:xfrm>
            <a:prstGeom prst="line">
              <a:avLst/>
            </a:prstGeom>
            <a:noFill/>
            <a:ln w="44450" cap="flat" cmpd="sng" algn="ctr">
              <a:solidFill>
                <a:srgbClr val="324273"/>
              </a:solidFill>
              <a:prstDash val="solid"/>
            </a:ln>
            <a:effectLst/>
          </p:spPr>
        </p:cxnSp>
      </p:grpSp>
      <p:sp>
        <p:nvSpPr>
          <p:cNvPr id="2" name="文本框 1"/>
          <p:cNvSpPr txBox="1"/>
          <p:nvPr/>
        </p:nvSpPr>
        <p:spPr>
          <a:xfrm>
            <a:off x="3300964" y="5178625"/>
            <a:ext cx="5654842" cy="369332"/>
          </a:xfrm>
          <a:prstGeom prst="rect">
            <a:avLst/>
          </a:prstGeom>
          <a:noFill/>
        </p:spPr>
        <p:txBody>
          <a:bodyPr wrap="square" rtlCol="0">
            <a:spAutoFit/>
          </a:bodyPr>
          <a:lstStyle/>
          <a:p>
            <a:r>
              <a:rPr lang="zh-CN" altLang="en-US" dirty="0"/>
              <a:t>汇报人：</a:t>
            </a:r>
            <a:r>
              <a:rPr lang="en-US" altLang="zh-CN" dirty="0"/>
              <a:t>1024041137 </a:t>
            </a:r>
            <a:r>
              <a:rPr lang="zh-CN" altLang="en-US" dirty="0"/>
              <a:t>张宇昊 、</a:t>
            </a:r>
            <a:r>
              <a:rPr lang="en-US" altLang="zh-CN" dirty="0"/>
              <a:t>1024041144</a:t>
            </a:r>
            <a:r>
              <a:rPr lang="zh-CN" altLang="en-US" dirty="0"/>
              <a:t> 朱倍江</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组合 4"/>
          <p:cNvGrpSpPr/>
          <p:nvPr/>
        </p:nvGrpSpPr>
        <p:grpSpPr>
          <a:xfrm>
            <a:off x="2026920" y="1357312"/>
            <a:ext cx="8138160" cy="4143375"/>
            <a:chOff x="3179" y="2420"/>
            <a:chExt cx="12816" cy="6525"/>
          </a:xfrm>
        </p:grpSpPr>
        <p:sp>
          <p:nvSpPr>
            <p:cNvPr id="1048692" name="椭圆 3"/>
            <p:cNvSpPr>
              <a:spLocks noChangeArrowheads="1"/>
            </p:cNvSpPr>
            <p:nvPr/>
          </p:nvSpPr>
          <p:spPr bwMode="auto">
            <a:xfrm>
              <a:off x="8536" y="3854"/>
              <a:ext cx="2312" cy="2152"/>
            </a:xfrm>
            <a:prstGeom prst="ellipse">
              <a:avLst/>
            </a:prstGeom>
            <a:ln w="28575">
              <a:solidFill>
                <a:srgbClr val="253667"/>
              </a:solidFill>
            </a:ln>
          </p:spPr>
          <p:style>
            <a:lnRef idx="2">
              <a:schemeClr val="accent3"/>
            </a:lnRef>
            <a:fillRef idx="1">
              <a:schemeClr val="lt1"/>
            </a:fillRef>
            <a:effectRef idx="0">
              <a:schemeClr val="accent3"/>
            </a:effectRef>
            <a:fontRef idx="minor">
              <a:schemeClr val="dk1"/>
            </a:fontRef>
          </p:style>
          <p:txBody>
            <a:bodyPr anchor="ctr"/>
            <a:lstStyle/>
            <a:p>
              <a:pPr algn="ctr" eaLnBrk="0" hangingPunct="0">
                <a:buFontTx/>
                <a:buNone/>
              </a:pPr>
              <a:endParaRPr lang="zh-CN" altLang="zh-CN">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8693" name="文本框 4"/>
            <p:cNvSpPr>
              <a:spLocks noChangeArrowheads="1"/>
            </p:cNvSpPr>
            <p:nvPr/>
          </p:nvSpPr>
          <p:spPr bwMode="auto">
            <a:xfrm>
              <a:off x="8659" y="4058"/>
              <a:ext cx="2065" cy="1684"/>
            </a:xfrm>
            <a:prstGeom prst="rect">
              <a:avLst/>
            </a:prstGeom>
            <a:noFill/>
            <a:ln>
              <a:noFill/>
            </a:ln>
          </p:spPr>
          <p:txBody>
            <a:bodyPr>
              <a:spAutoFit/>
            </a:bodyPr>
            <a:lstStyle/>
            <a:p>
              <a:pPr algn="ctr" eaLnBrk="0" hangingPunct="0"/>
              <a:r>
                <a:rPr lang="en-US" altLang="zh-CN" sz="6600" dirty="0">
                  <a:solidFill>
                    <a:srgbClr val="253667"/>
                  </a:solidFill>
                  <a:latin typeface="Times New Roman" panose="02020603050405020304" pitchFamily="18" charset="0"/>
                  <a:sym typeface="Times New Roman" panose="02020603050405020304" pitchFamily="18" charset="0"/>
                </a:rPr>
                <a:t>02</a:t>
              </a:r>
              <a:endParaRPr lang="zh-CN" altLang="en-US"/>
            </a:p>
          </p:txBody>
        </p:sp>
        <p:sp>
          <p:nvSpPr>
            <p:cNvPr id="1048694" name="直接连接符 14"/>
            <p:cNvSpPr>
              <a:spLocks noChangeShapeType="1"/>
            </p:cNvSpPr>
            <p:nvPr/>
          </p:nvSpPr>
          <p:spPr bwMode="auto">
            <a:xfrm>
              <a:off x="7677" y="6020"/>
              <a:ext cx="3850" cy="0"/>
            </a:xfrm>
            <a:prstGeom prst="line">
              <a:avLst/>
            </a:prstGeom>
            <a:ln w="12700">
              <a:solidFill>
                <a:srgbClr val="253667"/>
              </a:solidFill>
            </a:ln>
          </p:spPr>
          <p:style>
            <a:lnRef idx="1">
              <a:schemeClr val="accent4"/>
            </a:lnRef>
            <a:fillRef idx="0">
              <a:schemeClr val="accent4"/>
            </a:fillRef>
            <a:effectRef idx="0">
              <a:schemeClr val="accent4"/>
            </a:effectRef>
            <a:fontRef idx="minor">
              <a:schemeClr val="tx1"/>
            </a:fontRef>
          </p:style>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8695" name="文本框 15"/>
            <p:cNvSpPr>
              <a:spLocks noChangeArrowheads="1"/>
            </p:cNvSpPr>
            <p:nvPr/>
          </p:nvSpPr>
          <p:spPr bwMode="auto">
            <a:xfrm>
              <a:off x="3179" y="6253"/>
              <a:ext cx="12816" cy="1018"/>
            </a:xfrm>
            <a:prstGeom prst="rect">
              <a:avLst/>
            </a:prstGeom>
            <a:noFill/>
            <a:ln>
              <a:noFill/>
            </a:ln>
          </p:spPr>
          <p:txBody>
            <a:bodyPr wrap="square">
              <a:spAutoFit/>
            </a:bodyPr>
            <a:lstStyle/>
            <a:p>
              <a:pPr algn="ctr"/>
              <a:r>
                <a:rPr lang="zh-CN" altLang="en-US" sz="36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rPr>
                <a:t>恶意软件可视化的当前发展与最新研究</a:t>
              </a:r>
            </a:p>
          </p:txBody>
        </p:sp>
        <p:grpSp>
          <p:nvGrpSpPr>
            <p:cNvPr id="109" name="组合 2"/>
            <p:cNvGrpSpPr>
              <a:grpSpLocks noChangeAspect="1"/>
            </p:cNvGrpSpPr>
            <p:nvPr/>
          </p:nvGrpSpPr>
          <p:grpSpPr bwMode="auto">
            <a:xfrm>
              <a:off x="4355" y="2420"/>
              <a:ext cx="10465" cy="6525"/>
              <a:chOff x="0" y="0"/>
              <a:chExt cx="6644409" cy="4143925"/>
            </a:xfrm>
          </p:grpSpPr>
          <p:pic>
            <p:nvPicPr>
              <p:cNvPr id="2097163" name="图片 26"/>
              <p:cNvPicPr>
                <a:picLocks noChangeAspect="1" noChangeArrowheads="1"/>
              </p:cNvPicPr>
              <p:nvPr/>
            </p:nvPicPr>
            <p:blipFill>
              <a:blip r:embed="rId3">
                <a:grayscl/>
              </a:blip>
              <a:srcRect/>
              <a:stretch>
                <a:fillRect/>
              </a:stretch>
            </p:blipFill>
            <p:spPr bwMode="auto">
              <a:xfrm rot="10800000" flipH="1">
                <a:off x="0" y="3994879"/>
                <a:ext cx="6644409" cy="149046"/>
              </a:xfrm>
              <a:prstGeom prst="rect">
                <a:avLst/>
              </a:prstGeom>
              <a:noFill/>
              <a:ln>
                <a:noFill/>
              </a:ln>
            </p:spPr>
          </p:pic>
          <p:pic>
            <p:nvPicPr>
              <p:cNvPr id="2097164" name="图片 28"/>
              <p:cNvPicPr>
                <a:picLocks noChangeAspect="1" noChangeArrowheads="1"/>
              </p:cNvPicPr>
              <p:nvPr/>
            </p:nvPicPr>
            <p:blipFill>
              <a:blip r:embed="rId3">
                <a:grayscl/>
              </a:blip>
              <a:srcRect/>
              <a:stretch>
                <a:fillRect/>
              </a:stretch>
            </p:blipFill>
            <p:spPr bwMode="auto">
              <a:xfrm rot="10800000" flipH="1" flipV="1">
                <a:off x="0" y="0"/>
                <a:ext cx="6644409" cy="149046"/>
              </a:xfrm>
              <a:prstGeom prst="rect">
                <a:avLst/>
              </a:prstGeom>
              <a:noFill/>
              <a:ln>
                <a:noFill/>
              </a:ln>
            </p:spPr>
          </p:pic>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0AE24-1150-13ED-A306-F22A8D97C0A4}"/>
            </a:ext>
          </a:extLst>
        </p:cNvPr>
        <p:cNvGrpSpPr/>
        <p:nvPr/>
      </p:nvGrpSpPr>
      <p:grpSpPr>
        <a:xfrm>
          <a:off x="0" y="0"/>
          <a:ext cx="0" cy="0"/>
          <a:chOff x="0" y="0"/>
          <a:chExt cx="0" cy="0"/>
        </a:xfrm>
      </p:grpSpPr>
      <p:sp>
        <p:nvSpPr>
          <p:cNvPr id="1048677" name="标题 1">
            <a:extLst>
              <a:ext uri="{FF2B5EF4-FFF2-40B4-BE49-F238E27FC236}">
                <a16:creationId xmlns:a16="http://schemas.microsoft.com/office/drawing/2014/main" id="{46B6CAE7-7945-9D6F-9F28-ADF99AE3BCF4}"/>
              </a:ext>
            </a:extLst>
          </p:cNvPr>
          <p:cNvSpPr txBox="1"/>
          <p:nvPr/>
        </p:nvSpPr>
        <p:spPr>
          <a:xfrm>
            <a:off x="359999" y="180000"/>
            <a:ext cx="5332141"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en-US" sz="2800" dirty="0">
                <a:solidFill>
                  <a:schemeClr val="bg1"/>
                </a:solidFill>
                <a:sym typeface="+mn-ea"/>
              </a:rPr>
              <a:t> </a:t>
            </a:r>
            <a:r>
              <a:rPr lang="zh-CN" altLang="en-US" sz="2800" dirty="0">
                <a:solidFill>
                  <a:schemeClr val="bg1"/>
                </a:solidFill>
                <a:sym typeface="+mn-ea"/>
              </a:rPr>
              <a:t>发展：引人注目的新趋势</a:t>
            </a:r>
          </a:p>
        </p:txBody>
      </p:sp>
      <p:cxnSp>
        <p:nvCxnSpPr>
          <p:cNvPr id="3145734" name="直接连接符 4">
            <a:extLst>
              <a:ext uri="{FF2B5EF4-FFF2-40B4-BE49-F238E27FC236}">
                <a16:creationId xmlns:a16="http://schemas.microsoft.com/office/drawing/2014/main" id="{0C851EE0-5A7D-DB25-2736-2AF41AC5762C}"/>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3780A09-169F-AD0E-447B-FA39E7E82DD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86805" y="1415969"/>
            <a:ext cx="653375" cy="653375"/>
          </a:xfrm>
          <a:prstGeom prst="rect">
            <a:avLst/>
          </a:prstGeom>
        </p:spPr>
      </p:pic>
      <p:sp>
        <p:nvSpPr>
          <p:cNvPr id="7" name="文本框 6">
            <a:extLst>
              <a:ext uri="{FF2B5EF4-FFF2-40B4-BE49-F238E27FC236}">
                <a16:creationId xmlns:a16="http://schemas.microsoft.com/office/drawing/2014/main" id="{8EA0D52C-423D-CC2C-9B16-428CDCF5ED34}"/>
              </a:ext>
            </a:extLst>
          </p:cNvPr>
          <p:cNvSpPr txBox="1"/>
          <p:nvPr/>
        </p:nvSpPr>
        <p:spPr>
          <a:xfrm>
            <a:off x="680125" y="2329144"/>
            <a:ext cx="6810335" cy="3416320"/>
          </a:xfrm>
          <a:prstGeom prst="rect">
            <a:avLst/>
          </a:prstGeom>
          <a:noFill/>
        </p:spPr>
        <p:txBody>
          <a:bodyPr wrap="square" rtlCol="0">
            <a:noAutofit/>
          </a:bodyPr>
          <a:lstStyle>
            <a:defPPr>
              <a:defRPr lang="zh-CN"/>
            </a:defPPr>
            <a:lvl1pPr>
              <a:defRPr>
                <a:solidFill>
                  <a:schemeClr val="tx1">
                    <a:lumMod val="50000"/>
                    <a:lumOff val="50000"/>
                  </a:schemeClr>
                </a:solidFill>
                <a:latin typeface="宋体" panose="02010600030101010101" pitchFamily="2" charset="-122"/>
                <a:ea typeface="宋体" panose="02010600030101010101" pitchFamily="2" charset="-122"/>
              </a:defRPr>
            </a:lvl1pPr>
          </a:lstStyle>
          <a:p>
            <a:pPr>
              <a:spcBef>
                <a:spcPts val="1200"/>
              </a:spcBef>
            </a:pPr>
            <a:r>
              <a:rPr lang="zh-CN" altLang="en-US" b="1" dirty="0">
                <a:solidFill>
                  <a:schemeClr val="tx1"/>
                </a:solidFill>
              </a:rPr>
              <a:t>深度学习的主导地位</a:t>
            </a:r>
            <a:r>
              <a:rPr lang="zh-CN" altLang="en-US" dirty="0">
                <a:solidFill>
                  <a:schemeClr val="tx1"/>
                </a:solidFill>
              </a:rPr>
              <a:t>：</a:t>
            </a:r>
            <a:r>
              <a:rPr lang="zh-CN" altLang="en-US" dirty="0"/>
              <a:t>卷积神经网络 </a:t>
            </a:r>
            <a:r>
              <a:rPr lang="en-US" altLang="zh-CN" dirty="0"/>
              <a:t>(CNN) </a:t>
            </a:r>
            <a:r>
              <a:rPr lang="zh-CN" altLang="en-US" dirty="0"/>
              <a:t>已成为基于图像的恶意软件分类的主流方法。</a:t>
            </a:r>
            <a:endParaRPr lang="en-US" altLang="zh-CN" dirty="0"/>
          </a:p>
          <a:p>
            <a:pPr>
              <a:spcBef>
                <a:spcPts val="1200"/>
              </a:spcBef>
            </a:pPr>
            <a:r>
              <a:rPr lang="zh-CN" altLang="en-US" b="1" dirty="0">
                <a:solidFill>
                  <a:schemeClr val="tx1"/>
                </a:solidFill>
              </a:rPr>
              <a:t>多模态与混合分析的兴起</a:t>
            </a:r>
            <a:r>
              <a:rPr lang="zh-CN" altLang="en-US" dirty="0">
                <a:solidFill>
                  <a:schemeClr val="tx1"/>
                </a:solidFill>
              </a:rPr>
              <a:t>：</a:t>
            </a:r>
            <a:r>
              <a:rPr lang="zh-CN" altLang="en-US" dirty="0"/>
              <a:t>为了更全面地捕捉恶意软件的特性，研究开始从单一的静态或动态分析转向混合分析，并将多种数据源（如二进制代码、</a:t>
            </a:r>
            <a:r>
              <a:rPr lang="en-US" altLang="zh-CN" dirty="0"/>
              <a:t>API</a:t>
            </a:r>
            <a:r>
              <a:rPr lang="zh-CN" altLang="en-US" dirty="0"/>
              <a:t>调用序列、操作码序列）转换为图像或融合其特征。</a:t>
            </a:r>
            <a:endParaRPr lang="en-US" altLang="zh-CN" dirty="0"/>
          </a:p>
          <a:p>
            <a:pPr>
              <a:spcBef>
                <a:spcPts val="1200"/>
              </a:spcBef>
            </a:pPr>
            <a:r>
              <a:rPr lang="zh-CN" altLang="en-US" b="1" dirty="0">
                <a:solidFill>
                  <a:schemeClr val="tx1"/>
                </a:solidFill>
              </a:rPr>
              <a:t>图神经网络 </a:t>
            </a:r>
            <a:r>
              <a:rPr lang="en-US" altLang="zh-CN" b="1" dirty="0">
                <a:solidFill>
                  <a:schemeClr val="tx1"/>
                </a:solidFill>
              </a:rPr>
              <a:t>(GNN) </a:t>
            </a:r>
            <a:r>
              <a:rPr lang="zh-CN" altLang="en-US" b="1" dirty="0">
                <a:solidFill>
                  <a:schemeClr val="tx1"/>
                </a:solidFill>
              </a:rPr>
              <a:t>的探索：</a:t>
            </a:r>
            <a:r>
              <a:rPr lang="zh-CN" altLang="en-US" dirty="0"/>
              <a:t>除了将恶意软件转换为图像，另一种新兴的可视化和分析方法是将其行为或结构表示为图（如图控制流图</a:t>
            </a:r>
            <a:r>
              <a:rPr lang="en-US" altLang="zh-CN" dirty="0"/>
              <a:t>CFG</a:t>
            </a:r>
            <a:r>
              <a:rPr lang="zh-CN" altLang="en-US" dirty="0"/>
              <a:t>、函数调用图</a:t>
            </a:r>
            <a:r>
              <a:rPr lang="en-US" altLang="zh-CN" dirty="0"/>
              <a:t>FCG</a:t>
            </a:r>
            <a:r>
              <a:rPr lang="zh-CN" altLang="en-US" dirty="0"/>
              <a:t>、</a:t>
            </a:r>
            <a:r>
              <a:rPr lang="en-US" altLang="zh-CN" dirty="0"/>
              <a:t>API</a:t>
            </a:r>
            <a:r>
              <a:rPr lang="zh-CN" altLang="en-US" dirty="0"/>
              <a:t>调用图</a:t>
            </a:r>
            <a:r>
              <a:rPr lang="en-US" altLang="zh-CN" dirty="0"/>
              <a:t>ACG</a:t>
            </a:r>
            <a:r>
              <a:rPr lang="zh-CN" altLang="en-US" dirty="0"/>
              <a:t>），然后利用图神经网络 </a:t>
            </a:r>
            <a:r>
              <a:rPr lang="en-US" altLang="zh-CN" dirty="0"/>
              <a:t>(GNN) </a:t>
            </a:r>
            <a:r>
              <a:rPr lang="zh-CN" altLang="en-US" dirty="0"/>
              <a:t>进行分析。</a:t>
            </a:r>
            <a:endParaRPr lang="en-US" altLang="zh-CN" dirty="0"/>
          </a:p>
        </p:txBody>
      </p:sp>
      <p:pic>
        <p:nvPicPr>
          <p:cNvPr id="14" name="图片 13" descr="卡通人物&#10;&#10;AI 生成的内容可能不正确。">
            <a:extLst>
              <a:ext uri="{FF2B5EF4-FFF2-40B4-BE49-F238E27FC236}">
                <a16:creationId xmlns:a16="http://schemas.microsoft.com/office/drawing/2014/main" id="{5FEED22B-3F94-E99B-0123-F6F66AF99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3692" y="2329144"/>
            <a:ext cx="4083049" cy="3062287"/>
          </a:xfrm>
          <a:prstGeom prst="rect">
            <a:avLst/>
          </a:prstGeom>
        </p:spPr>
      </p:pic>
    </p:spTree>
    <p:extLst>
      <p:ext uri="{BB962C8B-B14F-4D97-AF65-F5344CB8AC3E}">
        <p14:creationId xmlns:p14="http://schemas.microsoft.com/office/powerpoint/2010/main" val="467463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25D80-DC5D-AB5B-BDBC-830F7D54F509}"/>
            </a:ext>
          </a:extLst>
        </p:cNvPr>
        <p:cNvGrpSpPr/>
        <p:nvPr/>
      </p:nvGrpSpPr>
      <p:grpSpPr>
        <a:xfrm>
          <a:off x="0" y="0"/>
          <a:ext cx="0" cy="0"/>
          <a:chOff x="0" y="0"/>
          <a:chExt cx="0" cy="0"/>
        </a:xfrm>
      </p:grpSpPr>
      <p:sp>
        <p:nvSpPr>
          <p:cNvPr id="1048677" name="标题 1">
            <a:extLst>
              <a:ext uri="{FF2B5EF4-FFF2-40B4-BE49-F238E27FC236}">
                <a16:creationId xmlns:a16="http://schemas.microsoft.com/office/drawing/2014/main" id="{F0603668-4030-100D-E7A3-A613A8E6A4D2}"/>
              </a:ext>
            </a:extLst>
          </p:cNvPr>
          <p:cNvSpPr txBox="1"/>
          <p:nvPr/>
        </p:nvSpPr>
        <p:spPr>
          <a:xfrm>
            <a:off x="359999" y="180000"/>
            <a:ext cx="5332141"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r>
              <a:rPr lang="zh-CN" altLang="en-US" sz="2800" dirty="0">
                <a:solidFill>
                  <a:schemeClr val="bg1"/>
                </a:solidFill>
                <a:sym typeface="+mn-ea"/>
              </a:rPr>
              <a:t>发展：一些新技术</a:t>
            </a:r>
          </a:p>
        </p:txBody>
      </p:sp>
      <p:cxnSp>
        <p:nvCxnSpPr>
          <p:cNvPr id="3145734" name="直接连接符 4">
            <a:extLst>
              <a:ext uri="{FF2B5EF4-FFF2-40B4-BE49-F238E27FC236}">
                <a16:creationId xmlns:a16="http://schemas.microsoft.com/office/drawing/2014/main" id="{E1505E79-2453-53DE-7900-AB9AA6400982}"/>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1EB1D82-BC19-25E5-46F2-11B19795B527}"/>
              </a:ext>
            </a:extLst>
          </p:cNvPr>
          <p:cNvSpPr txBox="1"/>
          <p:nvPr/>
        </p:nvSpPr>
        <p:spPr>
          <a:xfrm>
            <a:off x="702984" y="2253575"/>
            <a:ext cx="10498415" cy="3241796"/>
          </a:xfrm>
          <a:prstGeom prst="rect">
            <a:avLst/>
          </a:prstGeom>
          <a:noFill/>
        </p:spPr>
        <p:txBody>
          <a:bodyPr wrap="square" rtlCol="0">
            <a:noAutofit/>
          </a:bodyPr>
          <a:lstStyle>
            <a:defPPr>
              <a:defRPr lang="zh-CN"/>
            </a:defPPr>
            <a:lvl1pPr>
              <a:spcBef>
                <a:spcPts val="1200"/>
              </a:spcBef>
              <a:defRPr b="1">
                <a:latin typeface="宋体" panose="02010600030101010101" pitchFamily="2" charset="-122"/>
                <a:ea typeface="宋体" panose="02010600030101010101" pitchFamily="2" charset="-122"/>
              </a:defRPr>
            </a:lvl1pPr>
          </a:lstStyle>
          <a:p>
            <a:r>
              <a:rPr lang="en-US" altLang="zh-CN" dirty="0" err="1"/>
              <a:t>VisUnpack</a:t>
            </a:r>
            <a:r>
              <a:rPr lang="en-US" altLang="zh-CN" dirty="0"/>
              <a:t> (2025</a:t>
            </a:r>
            <a:r>
              <a:rPr lang="zh-CN" altLang="en-US" dirty="0"/>
              <a:t>年</a:t>
            </a:r>
            <a:r>
              <a:rPr lang="en-US" altLang="zh-CN" dirty="0"/>
              <a:t>1</a:t>
            </a:r>
            <a:r>
              <a:rPr lang="zh-CN" altLang="en-US" dirty="0"/>
              <a:t>月</a:t>
            </a:r>
            <a:r>
              <a:rPr lang="en-US" altLang="zh-CN" dirty="0"/>
              <a:t>)</a:t>
            </a:r>
            <a:r>
              <a:rPr lang="zh-CN" altLang="en-US" dirty="0"/>
              <a:t>：</a:t>
            </a:r>
            <a:r>
              <a:rPr lang="zh-CN" altLang="en-US" b="0" dirty="0">
                <a:solidFill>
                  <a:schemeClr val="tx1">
                    <a:lumMod val="50000"/>
                    <a:lumOff val="50000"/>
                  </a:schemeClr>
                </a:solidFill>
              </a:rPr>
              <a:t>该框架专注于处理加壳恶意软件，通过静态分析、解包、基于基本块的局部相似性描述符计算、</a:t>
            </a:r>
            <a:r>
              <a:rPr lang="en-US" altLang="zh-CN" b="0" dirty="0">
                <a:solidFill>
                  <a:schemeClr val="tx1">
                    <a:lumMod val="50000"/>
                    <a:lumOff val="50000"/>
                  </a:schemeClr>
                </a:solidFill>
              </a:rPr>
              <a:t>CLAHE</a:t>
            </a:r>
            <a:r>
              <a:rPr lang="zh-CN" altLang="en-US" b="0" dirty="0">
                <a:solidFill>
                  <a:schemeClr val="tx1">
                    <a:lumMod val="50000"/>
                    <a:lumOff val="50000"/>
                  </a:schemeClr>
                </a:solidFill>
              </a:rPr>
              <a:t>算法增强描述符间相关性，并结合</a:t>
            </a:r>
            <a:r>
              <a:rPr lang="en-US" altLang="zh-CN" b="0" dirty="0">
                <a:solidFill>
                  <a:schemeClr val="tx1">
                    <a:lumMod val="50000"/>
                    <a:lumOff val="50000"/>
                  </a:schemeClr>
                </a:solidFill>
              </a:rPr>
              <a:t>VGG11</a:t>
            </a:r>
            <a:r>
              <a:rPr lang="zh-CN" altLang="en-US" b="0" dirty="0">
                <a:solidFill>
                  <a:schemeClr val="tx1">
                    <a:lumMod val="50000"/>
                    <a:lumOff val="50000"/>
                  </a:schemeClr>
                </a:solidFill>
              </a:rPr>
              <a:t>模型进行分类。在超过</a:t>
            </a:r>
            <a:r>
              <a:rPr lang="en-US" altLang="zh-CN" b="0" dirty="0">
                <a:solidFill>
                  <a:schemeClr val="tx1">
                    <a:lumMod val="50000"/>
                    <a:lumOff val="50000"/>
                  </a:schemeClr>
                </a:solidFill>
              </a:rPr>
              <a:t>27,106</a:t>
            </a:r>
            <a:r>
              <a:rPr lang="zh-CN" altLang="en-US" b="0" dirty="0">
                <a:solidFill>
                  <a:schemeClr val="tx1">
                    <a:lumMod val="50000"/>
                    <a:lumOff val="50000"/>
                  </a:schemeClr>
                </a:solidFill>
              </a:rPr>
              <a:t>个样本（包括大量加壳样本）的数据集上实现了</a:t>
            </a:r>
            <a:r>
              <a:rPr lang="en-US" altLang="zh-CN" b="0" dirty="0">
                <a:solidFill>
                  <a:schemeClr val="tx1">
                    <a:lumMod val="50000"/>
                    <a:lumOff val="50000"/>
                  </a:schemeClr>
                </a:solidFill>
              </a:rPr>
              <a:t>99.7%</a:t>
            </a:r>
            <a:r>
              <a:rPr lang="zh-CN" altLang="en-US" b="0" dirty="0">
                <a:solidFill>
                  <a:schemeClr val="tx1">
                    <a:lumMod val="50000"/>
                    <a:lumOff val="50000"/>
                  </a:schemeClr>
                </a:solidFill>
              </a:rPr>
              <a:t>的精确度，并显著节省了存储空间</a:t>
            </a:r>
            <a:endParaRPr lang="en-US" altLang="zh-CN" b="0" dirty="0">
              <a:solidFill>
                <a:schemeClr val="tx1">
                  <a:lumMod val="50000"/>
                  <a:lumOff val="50000"/>
                </a:schemeClr>
              </a:solidFill>
            </a:endParaRPr>
          </a:p>
          <a:p>
            <a:r>
              <a:rPr lang="zh-CN" altLang="en-US" dirty="0"/>
              <a:t>利用潜在特征和动态残差核网络的注意力模型 </a:t>
            </a:r>
            <a:r>
              <a:rPr lang="en-US" altLang="zh-CN" dirty="0"/>
              <a:t>(2024</a:t>
            </a:r>
            <a:r>
              <a:rPr lang="zh-CN" altLang="en-US" dirty="0"/>
              <a:t>年</a:t>
            </a:r>
            <a:r>
              <a:rPr lang="en-US" altLang="zh-CN" dirty="0"/>
              <a:t>12</a:t>
            </a:r>
            <a:r>
              <a:rPr lang="zh-CN" altLang="en-US" dirty="0"/>
              <a:t>月</a:t>
            </a:r>
            <a:r>
              <a:rPr lang="en-US" altLang="zh-CN" dirty="0"/>
              <a:t>)</a:t>
            </a:r>
            <a:r>
              <a:rPr lang="zh-CN" altLang="en-US" dirty="0"/>
              <a:t>：</a:t>
            </a:r>
            <a:r>
              <a:rPr lang="zh-CN" altLang="en-US" b="0" dirty="0">
                <a:solidFill>
                  <a:schemeClr val="tx1">
                    <a:lumMod val="50000"/>
                    <a:lumOff val="50000"/>
                  </a:schemeClr>
                </a:solidFill>
              </a:rPr>
              <a:t>该研究提出了一种通过可视化潜在特征进行恶意软件检测的注意力模型，使用了动态残差核网络 </a:t>
            </a:r>
            <a:r>
              <a:rPr lang="en-US" altLang="zh-CN" b="0" dirty="0">
                <a:solidFill>
                  <a:schemeClr val="tx1">
                    <a:lumMod val="50000"/>
                    <a:lumOff val="50000"/>
                  </a:schemeClr>
                </a:solidFill>
              </a:rPr>
              <a:t>(DRIN)</a:t>
            </a:r>
            <a:r>
              <a:rPr lang="zh-CN" altLang="en-US" b="0" dirty="0">
                <a:solidFill>
                  <a:schemeClr val="tx1">
                    <a:lumMod val="50000"/>
                    <a:lumOff val="50000"/>
                  </a:schemeClr>
                </a:solidFill>
              </a:rPr>
              <a:t>。该方法将二进制文件转换为图像，并利用基于内卷核的残差块进行特征提取。</a:t>
            </a:r>
          </a:p>
          <a:p>
            <a:r>
              <a:rPr lang="zh-CN" altLang="en-US" dirty="0"/>
              <a:t>序列门控图卷积网络 </a:t>
            </a:r>
            <a:r>
              <a:rPr lang="en-US" altLang="zh-CN" dirty="0"/>
              <a:t>(GGCN) </a:t>
            </a:r>
            <a:r>
              <a:rPr lang="zh-CN" altLang="en-US" dirty="0"/>
              <a:t>用于物联网僵尸网络检测 </a:t>
            </a:r>
            <a:r>
              <a:rPr lang="en-US" altLang="zh-CN" dirty="0"/>
              <a:t>(2024</a:t>
            </a:r>
            <a:r>
              <a:rPr lang="zh-CN" altLang="en-US" dirty="0"/>
              <a:t>年</a:t>
            </a:r>
            <a:r>
              <a:rPr lang="en-US" altLang="zh-CN" dirty="0"/>
              <a:t>)</a:t>
            </a:r>
            <a:r>
              <a:rPr lang="zh-CN" altLang="en-US" dirty="0"/>
              <a:t>：</a:t>
            </a:r>
            <a:r>
              <a:rPr lang="zh-CN" altLang="en-US" b="0" dirty="0">
                <a:solidFill>
                  <a:schemeClr val="tx1">
                    <a:lumMod val="50000"/>
                    <a:lumOff val="50000"/>
                  </a:schemeClr>
                </a:solidFill>
              </a:rPr>
              <a:t>此研究提出了一种新颖的</a:t>
            </a:r>
            <a:r>
              <a:rPr lang="en-US" altLang="zh-CN" b="0" dirty="0">
                <a:solidFill>
                  <a:schemeClr val="tx1">
                    <a:lumMod val="50000"/>
                    <a:lumOff val="50000"/>
                  </a:schemeClr>
                </a:solidFill>
              </a:rPr>
              <a:t>GGCN</a:t>
            </a:r>
            <a:r>
              <a:rPr lang="zh-CN" altLang="en-US" b="0" dirty="0">
                <a:solidFill>
                  <a:schemeClr val="tx1">
                    <a:lumMod val="50000"/>
                    <a:lumOff val="50000"/>
                  </a:schemeClr>
                </a:solidFill>
              </a:rPr>
              <a:t>框架，通过将网络流量表示为带有时间戳的多边图结构，利用</a:t>
            </a:r>
            <a:r>
              <a:rPr lang="en-US" altLang="zh-CN" b="0" dirty="0">
                <a:solidFill>
                  <a:schemeClr val="tx1">
                    <a:lumMod val="50000"/>
                    <a:lumOff val="50000"/>
                  </a:schemeClr>
                </a:solidFill>
              </a:rPr>
              <a:t>GNN</a:t>
            </a:r>
            <a:r>
              <a:rPr lang="zh-CN" altLang="en-US" b="0" dirty="0">
                <a:solidFill>
                  <a:schemeClr val="tx1">
                    <a:lumMod val="50000"/>
                    <a:lumOff val="50000"/>
                  </a:schemeClr>
                </a:solidFill>
              </a:rPr>
              <a:t>处理僵尸网络攻击的时间动态性。该方法在检测物联网僵尸网络方面取得了显著改进。</a:t>
            </a:r>
            <a:endParaRPr lang="en-US" altLang="zh-CN" b="0" dirty="0">
              <a:solidFill>
                <a:schemeClr val="tx1">
                  <a:lumMod val="50000"/>
                  <a:lumOff val="50000"/>
                </a:schemeClr>
              </a:solidFill>
            </a:endParaRPr>
          </a:p>
        </p:txBody>
      </p:sp>
      <p:pic>
        <p:nvPicPr>
          <p:cNvPr id="2" name="图片 1">
            <a:extLst>
              <a:ext uri="{FF2B5EF4-FFF2-40B4-BE49-F238E27FC236}">
                <a16:creationId xmlns:a16="http://schemas.microsoft.com/office/drawing/2014/main" id="{2EC363AE-84D2-B619-2F80-07D0550E34F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86805" y="1415969"/>
            <a:ext cx="653375" cy="653375"/>
          </a:xfrm>
          <a:prstGeom prst="rect">
            <a:avLst/>
          </a:prstGeom>
        </p:spPr>
      </p:pic>
    </p:spTree>
    <p:extLst>
      <p:ext uri="{BB962C8B-B14F-4D97-AF65-F5344CB8AC3E}">
        <p14:creationId xmlns:p14="http://schemas.microsoft.com/office/powerpoint/2010/main" val="1751197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25D80-DC5D-AB5B-BDBC-830F7D54F509}"/>
            </a:ext>
          </a:extLst>
        </p:cNvPr>
        <p:cNvGrpSpPr/>
        <p:nvPr/>
      </p:nvGrpSpPr>
      <p:grpSpPr>
        <a:xfrm>
          <a:off x="0" y="0"/>
          <a:ext cx="0" cy="0"/>
          <a:chOff x="0" y="0"/>
          <a:chExt cx="0" cy="0"/>
        </a:xfrm>
      </p:grpSpPr>
      <p:sp>
        <p:nvSpPr>
          <p:cNvPr id="1048677" name="标题 1">
            <a:extLst>
              <a:ext uri="{FF2B5EF4-FFF2-40B4-BE49-F238E27FC236}">
                <a16:creationId xmlns:a16="http://schemas.microsoft.com/office/drawing/2014/main" id="{F0603668-4030-100D-E7A3-A613A8E6A4D2}"/>
              </a:ext>
            </a:extLst>
          </p:cNvPr>
          <p:cNvSpPr txBox="1"/>
          <p:nvPr/>
        </p:nvSpPr>
        <p:spPr>
          <a:xfrm>
            <a:off x="359999" y="180000"/>
            <a:ext cx="5332141"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r>
              <a:rPr lang="zh-CN" altLang="en-US" sz="2800" dirty="0">
                <a:solidFill>
                  <a:schemeClr val="bg1"/>
                </a:solidFill>
                <a:sym typeface="+mn-ea"/>
              </a:rPr>
              <a:t>发展：一些新技术</a:t>
            </a:r>
          </a:p>
        </p:txBody>
      </p:sp>
      <p:cxnSp>
        <p:nvCxnSpPr>
          <p:cNvPr id="3145734" name="直接连接符 4">
            <a:extLst>
              <a:ext uri="{FF2B5EF4-FFF2-40B4-BE49-F238E27FC236}">
                <a16:creationId xmlns:a16="http://schemas.microsoft.com/office/drawing/2014/main" id="{E1505E79-2453-53DE-7900-AB9AA6400982}"/>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pic>
        <p:nvPicPr>
          <p:cNvPr id="7170" name="Picture 2" descr="Refer to caption">
            <a:extLst>
              <a:ext uri="{FF2B5EF4-FFF2-40B4-BE49-F238E27FC236}">
                <a16:creationId xmlns:a16="http://schemas.microsoft.com/office/drawing/2014/main" id="{D5A642F2-3238-B8F1-EE38-43CCB87ED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860" y="1631309"/>
            <a:ext cx="3998098" cy="2584628"/>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a:extLst>
            <a:ext uri="{909E8E84-426E-40DD-AFC4-6F175D3DCCD1}">
              <a14:hiddenFill xmlns:a14="http://schemas.microsoft.com/office/drawing/2010/main">
                <a:solidFill>
                  <a:srgbClr val="FFFFFF"/>
                </a:solidFill>
              </a14:hiddenFill>
            </a:ext>
          </a:extLst>
        </p:spPr>
      </p:pic>
      <p:pic>
        <p:nvPicPr>
          <p:cNvPr id="7171" name="Picture 3" descr="Refer to caption">
            <a:extLst>
              <a:ext uri="{FF2B5EF4-FFF2-40B4-BE49-F238E27FC236}">
                <a16:creationId xmlns:a16="http://schemas.microsoft.com/office/drawing/2014/main" id="{6124322C-E217-AF74-C073-8FCB92D19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6069" y="4886153"/>
            <a:ext cx="1527742" cy="1088391"/>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a:extLst>
            <a:ext uri="{909E8E84-426E-40DD-AFC4-6F175D3DCCD1}">
              <a14:hiddenFill xmlns:a14="http://schemas.microsoft.com/office/drawing/2010/main">
                <a:solidFill>
                  <a:srgbClr val="FFFFFF"/>
                </a:solidFill>
              </a14:hiddenFill>
            </a:ext>
          </a:extLst>
        </p:spPr>
      </p:pic>
      <p:pic>
        <p:nvPicPr>
          <p:cNvPr id="7172" name="Picture 4" descr="Refer to caption">
            <a:extLst>
              <a:ext uri="{FF2B5EF4-FFF2-40B4-BE49-F238E27FC236}">
                <a16:creationId xmlns:a16="http://schemas.microsoft.com/office/drawing/2014/main" id="{4AE971CD-DB05-BE7A-7551-B85A06C0F8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20" y="4878946"/>
            <a:ext cx="1527742" cy="1095553"/>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a:extLst>
            <a:ext uri="{909E8E84-426E-40DD-AFC4-6F175D3DCCD1}">
              <a14:hiddenFill xmlns:a14="http://schemas.microsoft.com/office/drawing/2010/main">
                <a:solidFill>
                  <a:srgbClr val="FFFFFF"/>
                </a:solidFill>
              </a14:hiddenFill>
            </a:ext>
          </a:extLst>
        </p:spPr>
      </p:pic>
      <p:pic>
        <p:nvPicPr>
          <p:cNvPr id="7173" name="Picture 5" descr="Refer to caption">
            <a:extLst>
              <a:ext uri="{FF2B5EF4-FFF2-40B4-BE49-F238E27FC236}">
                <a16:creationId xmlns:a16="http://schemas.microsoft.com/office/drawing/2014/main" id="{DD69EB2E-9817-621D-9D46-F5FDE7862C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4167" y="4868110"/>
            <a:ext cx="1527742" cy="1102807"/>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a:extLst>
            <a:ext uri="{909E8E84-426E-40DD-AFC4-6F175D3DCCD1}">
              <a14:hiddenFill xmlns:a14="http://schemas.microsoft.com/office/drawing/2010/main">
                <a:solidFill>
                  <a:srgbClr val="FFFFFF"/>
                </a:solidFill>
              </a14:hiddenFill>
            </a:ext>
          </a:extLst>
        </p:spPr>
      </p:pic>
      <p:pic>
        <p:nvPicPr>
          <p:cNvPr id="7174" name="Picture 6" descr="Refer to caption">
            <a:extLst>
              <a:ext uri="{FF2B5EF4-FFF2-40B4-BE49-F238E27FC236}">
                <a16:creationId xmlns:a16="http://schemas.microsoft.com/office/drawing/2014/main" id="{C40E2E79-E410-4ACC-05CF-9B77CA1B34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5118" y="4868110"/>
            <a:ext cx="1527742" cy="1102807"/>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a:extLst>
            <a:ext uri="{909E8E84-426E-40DD-AFC4-6F175D3DCCD1}">
              <a14:hiddenFill xmlns:a14="http://schemas.microsoft.com/office/drawing/2010/main">
                <a:solidFill>
                  <a:srgbClr val="FFFFFF"/>
                </a:solidFill>
              </a14:hiddenFill>
            </a:ext>
          </a:extLst>
        </p:spPr>
      </p:pic>
      <p:pic>
        <p:nvPicPr>
          <p:cNvPr id="7175" name="Picture 7" descr="Refer to caption">
            <a:extLst>
              <a:ext uri="{FF2B5EF4-FFF2-40B4-BE49-F238E27FC236}">
                <a16:creationId xmlns:a16="http://schemas.microsoft.com/office/drawing/2014/main" id="{A58BEF39-A055-557B-7AA8-58035E3506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3216" y="4868110"/>
            <a:ext cx="1525456" cy="1095553"/>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BB08362-BE42-61A3-C9F0-42556C65A86C}"/>
              </a:ext>
            </a:extLst>
          </p:cNvPr>
          <p:cNvSpPr txBox="1"/>
          <p:nvPr/>
        </p:nvSpPr>
        <p:spPr>
          <a:xfrm>
            <a:off x="1522320" y="3143243"/>
            <a:ext cx="3849780" cy="646331"/>
          </a:xfrm>
          <a:prstGeom prst="rect">
            <a:avLst/>
          </a:prstGeom>
          <a:noFill/>
        </p:spPr>
        <p:txBody>
          <a:bodyPr wrap="square">
            <a:spAutoFit/>
          </a:bodyPr>
          <a:lstStyle/>
          <a:p>
            <a:pPr algn="ctr"/>
            <a:r>
              <a:rPr lang="en-US" dirty="0">
                <a:solidFill>
                  <a:schemeClr val="tx1">
                    <a:lumMod val="50000"/>
                    <a:lumOff val="50000"/>
                  </a:schemeClr>
                </a:solidFill>
                <a:latin typeface="Times New Roman" panose="02020603050405020304" pitchFamily="18" charset="0"/>
                <a:cs typeface="Times New Roman" panose="02020603050405020304" pitchFamily="18" charset="0"/>
              </a:rPr>
              <a:t>Malware Similarity in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virus.virlock</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trojan.dridex</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and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trojan.lokibot</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8379B6C-CE52-3624-5792-BEFF856A88F3}"/>
              </a:ext>
            </a:extLst>
          </p:cNvPr>
          <p:cNvSpPr txBox="1"/>
          <p:nvPr/>
        </p:nvSpPr>
        <p:spPr>
          <a:xfrm>
            <a:off x="1522320" y="2057671"/>
            <a:ext cx="3998098" cy="830997"/>
          </a:xfrm>
          <a:prstGeom prst="rect">
            <a:avLst/>
          </a:prstGeom>
          <a:noFill/>
        </p:spPr>
        <p:txBody>
          <a:bodyPr wrap="square">
            <a:spAutoFit/>
          </a:bodyPr>
          <a:lstStyle/>
          <a:p>
            <a:pPr algn="ctr"/>
            <a:r>
              <a:rPr lang="en-US" sz="2400" b="1" i="1" dirty="0">
                <a:solidFill>
                  <a:srgbClr val="253667"/>
                </a:solidFill>
                <a:effectLst/>
                <a:latin typeface="Times New Roman" panose="02020603050405020304" pitchFamily="18" charset="0"/>
                <a:cs typeface="Times New Roman" panose="02020603050405020304" pitchFamily="18" charset="0"/>
              </a:rPr>
              <a:t>Unveiling Malware Patterns: A Self-analysis Perspective</a:t>
            </a:r>
            <a:endParaRPr lang="en-US" sz="2400" b="1" i="1" dirty="0">
              <a:solidFill>
                <a:srgbClr val="25366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127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a:extLst>
              <a:ext uri="{FF2B5EF4-FFF2-40B4-BE49-F238E27FC236}">
                <a16:creationId xmlns:a16="http://schemas.microsoft.com/office/drawing/2014/main" id="{F5237A46-DB12-49B8-76FF-741839FCCBFB}"/>
              </a:ext>
            </a:extLst>
          </p:cNvPr>
          <p:cNvSpPr/>
          <p:nvPr/>
        </p:nvSpPr>
        <p:spPr>
          <a:xfrm>
            <a:off x="1304878" y="2328642"/>
            <a:ext cx="2370216" cy="2369666"/>
          </a:xfrm>
          <a:prstGeom prst="ellipse">
            <a:avLst/>
          </a:prstGeom>
          <a:gradFill flip="none" rotWithShape="1">
            <a:gsLst>
              <a:gs pos="100000">
                <a:srgbClr val="FFFFFF"/>
              </a:gs>
              <a:gs pos="0">
                <a:schemeClr val="tx1">
                  <a:lumMod val="75000"/>
                  <a:lumOff val="25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片 32">
            <a:extLst>
              <a:ext uri="{FF2B5EF4-FFF2-40B4-BE49-F238E27FC236}">
                <a16:creationId xmlns:a16="http://schemas.microsoft.com/office/drawing/2014/main" id="{FCEAEBBC-25A7-E539-6420-E5A8C10C56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25975" y="1977773"/>
            <a:ext cx="1103768" cy="1103768"/>
          </a:xfrm>
          <a:prstGeom prst="rect">
            <a:avLst/>
          </a:prstGeom>
        </p:spPr>
      </p:pic>
      <p:sp>
        <p:nvSpPr>
          <p:cNvPr id="34" name="矩形 33">
            <a:extLst>
              <a:ext uri="{FF2B5EF4-FFF2-40B4-BE49-F238E27FC236}">
                <a16:creationId xmlns:a16="http://schemas.microsoft.com/office/drawing/2014/main" id="{9F44C75F-44E2-72B2-71B7-D2A15735E824}"/>
              </a:ext>
            </a:extLst>
          </p:cNvPr>
          <p:cNvSpPr/>
          <p:nvPr/>
        </p:nvSpPr>
        <p:spPr>
          <a:xfrm>
            <a:off x="560057" y="1813281"/>
            <a:ext cx="3008963" cy="2990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椭圆 36">
            <a:extLst>
              <a:ext uri="{FF2B5EF4-FFF2-40B4-BE49-F238E27FC236}">
                <a16:creationId xmlns:a16="http://schemas.microsoft.com/office/drawing/2014/main" id="{700E0092-3AE1-BA40-093F-8AB67042E378}"/>
              </a:ext>
            </a:extLst>
          </p:cNvPr>
          <p:cNvSpPr/>
          <p:nvPr/>
        </p:nvSpPr>
        <p:spPr>
          <a:xfrm>
            <a:off x="2252233" y="4357494"/>
            <a:ext cx="2370216" cy="2369666"/>
          </a:xfrm>
          <a:prstGeom prst="ellipse">
            <a:avLst/>
          </a:prstGeom>
          <a:gradFill flip="none" rotWithShape="1">
            <a:gsLst>
              <a:gs pos="100000">
                <a:srgbClr val="FFFFFF"/>
              </a:gs>
              <a:gs pos="0">
                <a:schemeClr val="tx1">
                  <a:lumMod val="75000"/>
                  <a:lumOff val="25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图片 37">
            <a:extLst>
              <a:ext uri="{FF2B5EF4-FFF2-40B4-BE49-F238E27FC236}">
                <a16:creationId xmlns:a16="http://schemas.microsoft.com/office/drawing/2014/main" id="{51D5B0E0-3A2A-D53A-F197-DD71EADC899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711788" y="4026750"/>
            <a:ext cx="1103768" cy="1103768"/>
          </a:xfrm>
          <a:prstGeom prst="rect">
            <a:avLst/>
          </a:prstGeom>
        </p:spPr>
      </p:pic>
      <p:sp>
        <p:nvSpPr>
          <p:cNvPr id="39" name="矩形 38">
            <a:extLst>
              <a:ext uri="{FF2B5EF4-FFF2-40B4-BE49-F238E27FC236}">
                <a16:creationId xmlns:a16="http://schemas.microsoft.com/office/drawing/2014/main" id="{84025A9E-2024-6F95-917D-4179051AC98B}"/>
              </a:ext>
            </a:extLst>
          </p:cNvPr>
          <p:cNvSpPr/>
          <p:nvPr/>
        </p:nvSpPr>
        <p:spPr>
          <a:xfrm>
            <a:off x="1420370" y="3903748"/>
            <a:ext cx="3298165" cy="2990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椭圆 41">
            <a:extLst>
              <a:ext uri="{FF2B5EF4-FFF2-40B4-BE49-F238E27FC236}">
                <a16:creationId xmlns:a16="http://schemas.microsoft.com/office/drawing/2014/main" id="{24E5CD3B-433E-001E-F50A-AFA7E27A559E}"/>
              </a:ext>
            </a:extLst>
          </p:cNvPr>
          <p:cNvSpPr/>
          <p:nvPr/>
        </p:nvSpPr>
        <p:spPr>
          <a:xfrm>
            <a:off x="5009953" y="2221882"/>
            <a:ext cx="2370216" cy="2369666"/>
          </a:xfrm>
          <a:prstGeom prst="ellipse">
            <a:avLst/>
          </a:prstGeom>
          <a:gradFill flip="none" rotWithShape="1">
            <a:gsLst>
              <a:gs pos="100000">
                <a:srgbClr val="FFFFFF"/>
              </a:gs>
              <a:gs pos="0">
                <a:schemeClr val="tx1">
                  <a:lumMod val="75000"/>
                  <a:lumOff val="25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图片 42">
            <a:extLst>
              <a:ext uri="{FF2B5EF4-FFF2-40B4-BE49-F238E27FC236}">
                <a16:creationId xmlns:a16="http://schemas.microsoft.com/office/drawing/2014/main" id="{445CED6A-867B-55EE-76B1-45FDFA7C937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206827" y="1897040"/>
            <a:ext cx="1103768" cy="1103768"/>
          </a:xfrm>
          <a:prstGeom prst="rect">
            <a:avLst/>
          </a:prstGeom>
        </p:spPr>
      </p:pic>
      <p:sp>
        <p:nvSpPr>
          <p:cNvPr id="44" name="矩形 43">
            <a:extLst>
              <a:ext uri="{FF2B5EF4-FFF2-40B4-BE49-F238E27FC236}">
                <a16:creationId xmlns:a16="http://schemas.microsoft.com/office/drawing/2014/main" id="{506FB5E7-A8FF-53CA-B0DC-F37BA812333D}"/>
              </a:ext>
            </a:extLst>
          </p:cNvPr>
          <p:cNvSpPr/>
          <p:nvPr/>
        </p:nvSpPr>
        <p:spPr>
          <a:xfrm>
            <a:off x="4261605" y="1727481"/>
            <a:ext cx="3093788" cy="30763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椭圆 46">
            <a:extLst>
              <a:ext uri="{FF2B5EF4-FFF2-40B4-BE49-F238E27FC236}">
                <a16:creationId xmlns:a16="http://schemas.microsoft.com/office/drawing/2014/main" id="{B75724DA-B468-154B-86C4-27C7A92AE3A8}"/>
              </a:ext>
            </a:extLst>
          </p:cNvPr>
          <p:cNvSpPr/>
          <p:nvPr/>
        </p:nvSpPr>
        <p:spPr>
          <a:xfrm>
            <a:off x="8682063" y="2244167"/>
            <a:ext cx="2370216" cy="2369666"/>
          </a:xfrm>
          <a:prstGeom prst="ellipse">
            <a:avLst/>
          </a:prstGeom>
          <a:gradFill flip="none" rotWithShape="1">
            <a:gsLst>
              <a:gs pos="100000">
                <a:srgbClr val="FFFFFF"/>
              </a:gs>
              <a:gs pos="0">
                <a:schemeClr val="tx1">
                  <a:lumMod val="75000"/>
                  <a:lumOff val="25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图片 47">
            <a:extLst>
              <a:ext uri="{FF2B5EF4-FFF2-40B4-BE49-F238E27FC236}">
                <a16:creationId xmlns:a16="http://schemas.microsoft.com/office/drawing/2014/main" id="{3550A091-3A29-B107-9820-3BF965E6915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27645" y="1828841"/>
            <a:ext cx="1103768" cy="1103768"/>
          </a:xfrm>
          <a:prstGeom prst="rect">
            <a:avLst/>
          </a:prstGeom>
        </p:spPr>
      </p:pic>
      <p:sp>
        <p:nvSpPr>
          <p:cNvPr id="49" name="矩形 48">
            <a:extLst>
              <a:ext uri="{FF2B5EF4-FFF2-40B4-BE49-F238E27FC236}">
                <a16:creationId xmlns:a16="http://schemas.microsoft.com/office/drawing/2014/main" id="{02DFD501-373C-BA33-0095-DE5AB1359FC0}"/>
              </a:ext>
            </a:extLst>
          </p:cNvPr>
          <p:cNvSpPr/>
          <p:nvPr/>
        </p:nvSpPr>
        <p:spPr>
          <a:xfrm>
            <a:off x="7707787" y="1727480"/>
            <a:ext cx="3402173" cy="3215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椭圆 51">
            <a:extLst>
              <a:ext uri="{FF2B5EF4-FFF2-40B4-BE49-F238E27FC236}">
                <a16:creationId xmlns:a16="http://schemas.microsoft.com/office/drawing/2014/main" id="{A8DEBAE2-B8F9-3C9C-3991-5D8172534DE0}"/>
              </a:ext>
            </a:extLst>
          </p:cNvPr>
          <p:cNvSpPr/>
          <p:nvPr/>
        </p:nvSpPr>
        <p:spPr>
          <a:xfrm>
            <a:off x="6656558" y="4419828"/>
            <a:ext cx="2370216" cy="2369666"/>
          </a:xfrm>
          <a:prstGeom prst="ellipse">
            <a:avLst/>
          </a:prstGeom>
          <a:gradFill flip="none" rotWithShape="1">
            <a:gsLst>
              <a:gs pos="100000">
                <a:srgbClr val="FFFFFF"/>
              </a:gs>
              <a:gs pos="0">
                <a:schemeClr val="tx1">
                  <a:lumMod val="75000"/>
                  <a:lumOff val="25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图片 52">
            <a:extLst>
              <a:ext uri="{FF2B5EF4-FFF2-40B4-BE49-F238E27FC236}">
                <a16:creationId xmlns:a16="http://schemas.microsoft.com/office/drawing/2014/main" id="{329CBC7A-DD31-B5DA-F207-ACF47894C44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965171" y="3838858"/>
            <a:ext cx="1103768" cy="1103768"/>
          </a:xfrm>
          <a:prstGeom prst="rect">
            <a:avLst/>
          </a:prstGeom>
        </p:spPr>
      </p:pic>
      <p:sp>
        <p:nvSpPr>
          <p:cNvPr id="54" name="矩形 53">
            <a:extLst>
              <a:ext uri="{FF2B5EF4-FFF2-40B4-BE49-F238E27FC236}">
                <a16:creationId xmlns:a16="http://schemas.microsoft.com/office/drawing/2014/main" id="{B5447B92-B3FF-FD0A-B0EB-C593F88331C1}"/>
              </a:ext>
            </a:extLst>
          </p:cNvPr>
          <p:cNvSpPr/>
          <p:nvPr/>
        </p:nvSpPr>
        <p:spPr>
          <a:xfrm>
            <a:off x="5853623" y="3763962"/>
            <a:ext cx="3147529" cy="2990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8" name="组合 4"/>
          <p:cNvGrpSpPr/>
          <p:nvPr/>
        </p:nvGrpSpPr>
        <p:grpSpPr>
          <a:xfrm>
            <a:off x="2560955" y="1357312"/>
            <a:ext cx="7070090" cy="4143375"/>
            <a:chOff x="4020" y="2420"/>
            <a:chExt cx="11134" cy="6525"/>
          </a:xfrm>
        </p:grpSpPr>
        <p:sp>
          <p:nvSpPr>
            <p:cNvPr id="1048692" name="椭圆 3"/>
            <p:cNvSpPr>
              <a:spLocks noChangeArrowheads="1"/>
            </p:cNvSpPr>
            <p:nvPr/>
          </p:nvSpPr>
          <p:spPr bwMode="auto">
            <a:xfrm>
              <a:off x="8536" y="3854"/>
              <a:ext cx="2312" cy="2152"/>
            </a:xfrm>
            <a:prstGeom prst="ellipse">
              <a:avLst/>
            </a:prstGeom>
            <a:ln w="28575">
              <a:solidFill>
                <a:srgbClr val="253667"/>
              </a:solidFill>
            </a:ln>
          </p:spPr>
          <p:style>
            <a:lnRef idx="2">
              <a:schemeClr val="accent3"/>
            </a:lnRef>
            <a:fillRef idx="1">
              <a:schemeClr val="lt1"/>
            </a:fillRef>
            <a:effectRef idx="0">
              <a:schemeClr val="accent3"/>
            </a:effectRef>
            <a:fontRef idx="minor">
              <a:schemeClr val="dk1"/>
            </a:fontRef>
          </p:style>
          <p:txBody>
            <a:bodyPr anchor="ctr"/>
            <a:lstStyle/>
            <a:p>
              <a:pPr algn="ctr" eaLnBrk="0" hangingPunct="0">
                <a:buFontTx/>
                <a:buNone/>
              </a:pPr>
              <a:endParaRPr lang="zh-CN" altLang="zh-CN">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8693" name="文本框 4"/>
            <p:cNvSpPr>
              <a:spLocks noChangeArrowheads="1"/>
            </p:cNvSpPr>
            <p:nvPr/>
          </p:nvSpPr>
          <p:spPr bwMode="auto">
            <a:xfrm>
              <a:off x="8659" y="4058"/>
              <a:ext cx="2065" cy="1743"/>
            </a:xfrm>
            <a:prstGeom prst="rect">
              <a:avLst/>
            </a:prstGeom>
            <a:noFill/>
            <a:ln>
              <a:noFill/>
            </a:ln>
          </p:spPr>
          <p:txBody>
            <a:bodyPr>
              <a:spAutoFit/>
            </a:bodyPr>
            <a:lstStyle/>
            <a:p>
              <a:pPr algn="ctr" eaLnBrk="0" hangingPunct="0"/>
              <a:r>
                <a:rPr lang="en-US" altLang="zh-CN" sz="6600" dirty="0">
                  <a:solidFill>
                    <a:srgbClr val="253667"/>
                  </a:solidFill>
                  <a:latin typeface="Times New Roman" panose="02020603050405020304" pitchFamily="18" charset="0"/>
                  <a:sym typeface="Times New Roman" panose="02020603050405020304" pitchFamily="18" charset="0"/>
                </a:rPr>
                <a:t>03</a:t>
              </a:r>
              <a:endParaRPr lang="zh-CN" altLang="en-US"/>
            </a:p>
          </p:txBody>
        </p:sp>
        <p:sp>
          <p:nvSpPr>
            <p:cNvPr id="1048694" name="直接连接符 14"/>
            <p:cNvSpPr>
              <a:spLocks noChangeShapeType="1"/>
            </p:cNvSpPr>
            <p:nvPr/>
          </p:nvSpPr>
          <p:spPr bwMode="auto">
            <a:xfrm>
              <a:off x="7677" y="6020"/>
              <a:ext cx="3850" cy="0"/>
            </a:xfrm>
            <a:prstGeom prst="line">
              <a:avLst/>
            </a:prstGeom>
            <a:ln w="12700">
              <a:solidFill>
                <a:srgbClr val="253667"/>
              </a:solidFill>
            </a:ln>
          </p:spPr>
          <p:style>
            <a:lnRef idx="1">
              <a:schemeClr val="accent4"/>
            </a:lnRef>
            <a:fillRef idx="0">
              <a:schemeClr val="accent4"/>
            </a:fillRef>
            <a:effectRef idx="0">
              <a:schemeClr val="accent4"/>
            </a:effectRef>
            <a:fontRef idx="minor">
              <a:schemeClr val="tx1"/>
            </a:fontRef>
          </p:style>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8695" name="文本框 15"/>
            <p:cNvSpPr>
              <a:spLocks noChangeArrowheads="1"/>
            </p:cNvSpPr>
            <p:nvPr/>
          </p:nvSpPr>
          <p:spPr bwMode="auto">
            <a:xfrm>
              <a:off x="4020" y="6253"/>
              <a:ext cx="11134" cy="1016"/>
            </a:xfrm>
            <a:prstGeom prst="rect">
              <a:avLst/>
            </a:prstGeom>
            <a:noFill/>
            <a:ln>
              <a:noFill/>
            </a:ln>
          </p:spPr>
          <p:txBody>
            <a:bodyPr wrap="square">
              <a:spAutoFit/>
            </a:bodyPr>
            <a:lstStyle/>
            <a:p>
              <a:pPr algn="ctr"/>
              <a:r>
                <a:rPr lang="zh-CN" altLang="en-US" sz="36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rPr>
                <a:t>恶意软件可视化技术的挑战</a:t>
              </a:r>
            </a:p>
          </p:txBody>
        </p:sp>
        <p:grpSp>
          <p:nvGrpSpPr>
            <p:cNvPr id="109" name="组合 2"/>
            <p:cNvGrpSpPr>
              <a:grpSpLocks noChangeAspect="1"/>
            </p:cNvGrpSpPr>
            <p:nvPr/>
          </p:nvGrpSpPr>
          <p:grpSpPr bwMode="auto">
            <a:xfrm>
              <a:off x="4355" y="2420"/>
              <a:ext cx="10465" cy="6525"/>
              <a:chOff x="0" y="0"/>
              <a:chExt cx="6644409" cy="4143925"/>
            </a:xfrm>
          </p:grpSpPr>
          <p:pic>
            <p:nvPicPr>
              <p:cNvPr id="2097163" name="图片 26"/>
              <p:cNvPicPr>
                <a:picLocks noChangeAspect="1" noChangeArrowheads="1"/>
              </p:cNvPicPr>
              <p:nvPr/>
            </p:nvPicPr>
            <p:blipFill>
              <a:blip r:embed="rId8">
                <a:grayscl/>
              </a:blip>
              <a:srcRect/>
              <a:stretch>
                <a:fillRect/>
              </a:stretch>
            </p:blipFill>
            <p:spPr bwMode="auto">
              <a:xfrm rot="10800000" flipH="1">
                <a:off x="0" y="3994879"/>
                <a:ext cx="6644409" cy="149046"/>
              </a:xfrm>
              <a:prstGeom prst="rect">
                <a:avLst/>
              </a:prstGeom>
              <a:noFill/>
              <a:ln>
                <a:noFill/>
              </a:ln>
            </p:spPr>
          </p:pic>
          <p:pic>
            <p:nvPicPr>
              <p:cNvPr id="2097164" name="图片 28"/>
              <p:cNvPicPr>
                <a:picLocks noChangeAspect="1" noChangeArrowheads="1"/>
              </p:cNvPicPr>
              <p:nvPr/>
            </p:nvPicPr>
            <p:blipFill>
              <a:blip r:embed="rId8">
                <a:grayscl/>
              </a:blip>
              <a:srcRect/>
              <a:stretch>
                <a:fillRect/>
              </a:stretch>
            </p:blipFill>
            <p:spPr bwMode="auto">
              <a:xfrm rot="10800000" flipH="1" flipV="1">
                <a:off x="0" y="0"/>
                <a:ext cx="6644409" cy="149046"/>
              </a:xfrm>
              <a:prstGeom prst="rect">
                <a:avLst/>
              </a:prstGeom>
              <a:noFill/>
              <a:ln>
                <a:noFill/>
              </a:ln>
            </p:spPr>
          </p:pic>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2586F5EB-109F-DB78-176F-AD861DAD9B31}"/>
              </a:ext>
            </a:extLst>
          </p:cNvPr>
          <p:cNvSpPr/>
          <p:nvPr/>
        </p:nvSpPr>
        <p:spPr>
          <a:xfrm>
            <a:off x="839256" y="2001300"/>
            <a:ext cx="2370216" cy="2369666"/>
          </a:xfrm>
          <a:prstGeom prst="ellipse">
            <a:avLst/>
          </a:prstGeom>
          <a:gradFill flip="none" rotWithShape="1">
            <a:gsLst>
              <a:gs pos="100000">
                <a:srgbClr val="FFFFFF"/>
              </a:gs>
              <a:gs pos="0">
                <a:schemeClr val="tx1">
                  <a:lumMod val="75000"/>
                  <a:lumOff val="25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FF62BBF1-7633-6617-C1B0-6D28BAB5FB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39256" y="2115839"/>
            <a:ext cx="1103768" cy="1103768"/>
          </a:xfrm>
          <a:prstGeom prst="rect">
            <a:avLst/>
          </a:prstGeom>
        </p:spPr>
      </p:pic>
      <p:sp>
        <p:nvSpPr>
          <p:cNvPr id="2" name="矩形 1">
            <a:extLst>
              <a:ext uri="{FF2B5EF4-FFF2-40B4-BE49-F238E27FC236}">
                <a16:creationId xmlns:a16="http://schemas.microsoft.com/office/drawing/2014/main" id="{CDCD3EDC-0DA5-86F5-7BAD-FF4211053720}"/>
              </a:ext>
            </a:extLst>
          </p:cNvPr>
          <p:cNvSpPr/>
          <p:nvPr/>
        </p:nvSpPr>
        <p:spPr>
          <a:xfrm rot="1680325">
            <a:off x="1303962" y="2129087"/>
            <a:ext cx="2070761" cy="2990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文本框 1">
            <a:extLst>
              <a:ext uri="{FF2B5EF4-FFF2-40B4-BE49-F238E27FC236}">
                <a16:creationId xmlns:a16="http://schemas.microsoft.com/office/drawing/2014/main" id="{75E484C6-B982-3B10-D526-DB5B6DFE0466}"/>
              </a:ext>
            </a:extLst>
          </p:cNvPr>
          <p:cNvSpPr txBox="1"/>
          <p:nvPr/>
        </p:nvSpPr>
        <p:spPr>
          <a:xfrm>
            <a:off x="1574128" y="2884069"/>
            <a:ext cx="2588130" cy="60412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gn="ctr"/>
            <a:r>
              <a:rPr lang="zh-CN" altLang="en-US" b="1" dirty="0"/>
              <a:t>混淆、加壳与多态</a:t>
            </a:r>
            <a:r>
              <a:rPr lang="en-US" altLang="zh-CN" b="1" dirty="0"/>
              <a:t>/</a:t>
            </a:r>
            <a:r>
              <a:rPr lang="zh-CN" altLang="en-US" b="1" dirty="0"/>
              <a:t>变形技术</a:t>
            </a:r>
            <a:endParaRPr lang="zh-CN" altLang="en-US" sz="2400" b="1" dirty="0"/>
          </a:p>
        </p:txBody>
      </p:sp>
      <p:sp>
        <p:nvSpPr>
          <p:cNvPr id="33" name="椭圆 32">
            <a:extLst>
              <a:ext uri="{FF2B5EF4-FFF2-40B4-BE49-F238E27FC236}">
                <a16:creationId xmlns:a16="http://schemas.microsoft.com/office/drawing/2014/main" id="{EE3343EC-B936-FC24-B20F-9D8C11BE4A24}"/>
              </a:ext>
            </a:extLst>
          </p:cNvPr>
          <p:cNvSpPr/>
          <p:nvPr/>
        </p:nvSpPr>
        <p:spPr>
          <a:xfrm>
            <a:off x="2024364" y="4128100"/>
            <a:ext cx="2370216" cy="2369666"/>
          </a:xfrm>
          <a:prstGeom prst="ellipse">
            <a:avLst/>
          </a:prstGeom>
          <a:gradFill flip="none" rotWithShape="1">
            <a:gsLst>
              <a:gs pos="100000">
                <a:srgbClr val="FFFFFF"/>
              </a:gs>
              <a:gs pos="0">
                <a:schemeClr val="tx1">
                  <a:lumMod val="75000"/>
                  <a:lumOff val="25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图片 33">
            <a:extLst>
              <a:ext uri="{FF2B5EF4-FFF2-40B4-BE49-F238E27FC236}">
                <a16:creationId xmlns:a16="http://schemas.microsoft.com/office/drawing/2014/main" id="{5D4B5D17-AF8A-3EF5-3BDB-795D5885A12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24364" y="4242639"/>
            <a:ext cx="1103768" cy="1103768"/>
          </a:xfrm>
          <a:prstGeom prst="rect">
            <a:avLst/>
          </a:prstGeom>
        </p:spPr>
      </p:pic>
      <p:sp>
        <p:nvSpPr>
          <p:cNvPr id="35" name="矩形 34">
            <a:extLst>
              <a:ext uri="{FF2B5EF4-FFF2-40B4-BE49-F238E27FC236}">
                <a16:creationId xmlns:a16="http://schemas.microsoft.com/office/drawing/2014/main" id="{EA9CF43C-DA6A-88FF-8680-E232E75C213C}"/>
              </a:ext>
            </a:extLst>
          </p:cNvPr>
          <p:cNvSpPr/>
          <p:nvPr/>
        </p:nvSpPr>
        <p:spPr>
          <a:xfrm rot="1680325">
            <a:off x="2489070" y="4255887"/>
            <a:ext cx="2070761" cy="2990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文本框 1">
            <a:extLst>
              <a:ext uri="{FF2B5EF4-FFF2-40B4-BE49-F238E27FC236}">
                <a16:creationId xmlns:a16="http://schemas.microsoft.com/office/drawing/2014/main" id="{DD932149-150F-CD98-90DE-AC1E686CEE63}"/>
              </a:ext>
            </a:extLst>
          </p:cNvPr>
          <p:cNvSpPr txBox="1"/>
          <p:nvPr/>
        </p:nvSpPr>
        <p:spPr>
          <a:xfrm>
            <a:off x="2759236" y="5010869"/>
            <a:ext cx="2588130" cy="60412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gn="ctr"/>
            <a:r>
              <a:rPr lang="zh-CN" altLang="en-US" b="1" dirty="0"/>
              <a:t>可解释性与认知负荷</a:t>
            </a:r>
            <a:endParaRPr lang="zh-CN" altLang="en-US" sz="2400" b="1" dirty="0"/>
          </a:p>
        </p:txBody>
      </p:sp>
      <p:sp>
        <p:nvSpPr>
          <p:cNvPr id="39" name="椭圆 38">
            <a:extLst>
              <a:ext uri="{FF2B5EF4-FFF2-40B4-BE49-F238E27FC236}">
                <a16:creationId xmlns:a16="http://schemas.microsoft.com/office/drawing/2014/main" id="{54DDEC57-3C34-3B9B-F930-3CBFBD3C5330}"/>
              </a:ext>
            </a:extLst>
          </p:cNvPr>
          <p:cNvSpPr/>
          <p:nvPr/>
        </p:nvSpPr>
        <p:spPr>
          <a:xfrm>
            <a:off x="4550917" y="1977773"/>
            <a:ext cx="2370216" cy="2369666"/>
          </a:xfrm>
          <a:prstGeom prst="ellipse">
            <a:avLst/>
          </a:prstGeom>
          <a:gradFill flip="none" rotWithShape="1">
            <a:gsLst>
              <a:gs pos="100000">
                <a:srgbClr val="FFFFFF"/>
              </a:gs>
              <a:gs pos="0">
                <a:schemeClr val="tx1">
                  <a:lumMod val="75000"/>
                  <a:lumOff val="25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图片 39">
            <a:extLst>
              <a:ext uri="{FF2B5EF4-FFF2-40B4-BE49-F238E27FC236}">
                <a16:creationId xmlns:a16="http://schemas.microsoft.com/office/drawing/2014/main" id="{C840EB5C-1F3F-00AB-34EB-A5E3D4C6084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550917" y="2092312"/>
            <a:ext cx="1103768" cy="1103768"/>
          </a:xfrm>
          <a:prstGeom prst="rect">
            <a:avLst/>
          </a:prstGeom>
        </p:spPr>
      </p:pic>
      <p:sp>
        <p:nvSpPr>
          <p:cNvPr id="41" name="矩形 40">
            <a:extLst>
              <a:ext uri="{FF2B5EF4-FFF2-40B4-BE49-F238E27FC236}">
                <a16:creationId xmlns:a16="http://schemas.microsoft.com/office/drawing/2014/main" id="{487B2E74-CA8C-3D35-D3DC-2898D3BE6917}"/>
              </a:ext>
            </a:extLst>
          </p:cNvPr>
          <p:cNvSpPr/>
          <p:nvPr/>
        </p:nvSpPr>
        <p:spPr>
          <a:xfrm rot="1680325">
            <a:off x="5015623" y="2105560"/>
            <a:ext cx="2070761" cy="2990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文本框 1">
            <a:extLst>
              <a:ext uri="{FF2B5EF4-FFF2-40B4-BE49-F238E27FC236}">
                <a16:creationId xmlns:a16="http://schemas.microsoft.com/office/drawing/2014/main" id="{F34AC453-61E6-D646-B105-C01C0BC13224}"/>
              </a:ext>
            </a:extLst>
          </p:cNvPr>
          <p:cNvSpPr txBox="1"/>
          <p:nvPr/>
        </p:nvSpPr>
        <p:spPr>
          <a:xfrm>
            <a:off x="5285789" y="2860542"/>
            <a:ext cx="2588130" cy="60412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gn="ctr"/>
            <a:r>
              <a:rPr lang="zh-CN" altLang="en-US" b="1" dirty="0"/>
              <a:t>对抗性攻击</a:t>
            </a:r>
            <a:endParaRPr lang="zh-CN" altLang="en-US" sz="2400" b="1" dirty="0"/>
          </a:p>
        </p:txBody>
      </p:sp>
      <p:sp>
        <p:nvSpPr>
          <p:cNvPr id="45" name="椭圆 44">
            <a:extLst>
              <a:ext uri="{FF2B5EF4-FFF2-40B4-BE49-F238E27FC236}">
                <a16:creationId xmlns:a16="http://schemas.microsoft.com/office/drawing/2014/main" id="{ADBADD20-C52E-C942-49E8-E52DD0A81DFD}"/>
              </a:ext>
            </a:extLst>
          </p:cNvPr>
          <p:cNvSpPr/>
          <p:nvPr/>
        </p:nvSpPr>
        <p:spPr>
          <a:xfrm>
            <a:off x="8354753" y="1977773"/>
            <a:ext cx="2370216" cy="2369666"/>
          </a:xfrm>
          <a:prstGeom prst="ellipse">
            <a:avLst/>
          </a:prstGeom>
          <a:gradFill flip="none" rotWithShape="1">
            <a:gsLst>
              <a:gs pos="100000">
                <a:srgbClr val="FFFFFF"/>
              </a:gs>
              <a:gs pos="0">
                <a:schemeClr val="tx1">
                  <a:lumMod val="75000"/>
                  <a:lumOff val="25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图片 45">
            <a:extLst>
              <a:ext uri="{FF2B5EF4-FFF2-40B4-BE49-F238E27FC236}">
                <a16:creationId xmlns:a16="http://schemas.microsoft.com/office/drawing/2014/main" id="{87D700C7-71E0-FA5B-3553-91519B7B070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354753" y="2092312"/>
            <a:ext cx="1103768" cy="1103768"/>
          </a:xfrm>
          <a:prstGeom prst="rect">
            <a:avLst/>
          </a:prstGeom>
        </p:spPr>
      </p:pic>
      <p:sp>
        <p:nvSpPr>
          <p:cNvPr id="47" name="矩形 46">
            <a:extLst>
              <a:ext uri="{FF2B5EF4-FFF2-40B4-BE49-F238E27FC236}">
                <a16:creationId xmlns:a16="http://schemas.microsoft.com/office/drawing/2014/main" id="{E7B21147-7B0D-67F0-E0FA-4058555AB9FF}"/>
              </a:ext>
            </a:extLst>
          </p:cNvPr>
          <p:cNvSpPr/>
          <p:nvPr/>
        </p:nvSpPr>
        <p:spPr>
          <a:xfrm rot="1680325">
            <a:off x="8819459" y="2105560"/>
            <a:ext cx="2070761" cy="2990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文本框 1">
            <a:extLst>
              <a:ext uri="{FF2B5EF4-FFF2-40B4-BE49-F238E27FC236}">
                <a16:creationId xmlns:a16="http://schemas.microsoft.com/office/drawing/2014/main" id="{8529B7EC-35B3-499C-DFF7-5C3D97A39605}"/>
              </a:ext>
            </a:extLst>
          </p:cNvPr>
          <p:cNvSpPr txBox="1"/>
          <p:nvPr/>
        </p:nvSpPr>
        <p:spPr>
          <a:xfrm>
            <a:off x="9089625" y="2860542"/>
            <a:ext cx="2588130" cy="60412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gn="ctr"/>
            <a:r>
              <a:rPr lang="zh-CN" altLang="en-US" b="1" dirty="0"/>
              <a:t>可扩展性问题</a:t>
            </a:r>
            <a:endParaRPr lang="zh-CN" altLang="en-US" sz="2400" b="1" dirty="0"/>
          </a:p>
        </p:txBody>
      </p:sp>
      <p:sp>
        <p:nvSpPr>
          <p:cNvPr id="51" name="椭圆 50">
            <a:extLst>
              <a:ext uri="{FF2B5EF4-FFF2-40B4-BE49-F238E27FC236}">
                <a16:creationId xmlns:a16="http://schemas.microsoft.com/office/drawing/2014/main" id="{18BF5B9B-BDCC-11DB-B2CD-FD77EEA6EA09}"/>
              </a:ext>
            </a:extLst>
          </p:cNvPr>
          <p:cNvSpPr/>
          <p:nvPr/>
        </p:nvSpPr>
        <p:spPr>
          <a:xfrm>
            <a:off x="6325816" y="4121614"/>
            <a:ext cx="2370216" cy="2369666"/>
          </a:xfrm>
          <a:prstGeom prst="ellipse">
            <a:avLst/>
          </a:prstGeom>
          <a:gradFill flip="none" rotWithShape="1">
            <a:gsLst>
              <a:gs pos="100000">
                <a:srgbClr val="FFFFFF"/>
              </a:gs>
              <a:gs pos="0">
                <a:schemeClr val="tx1">
                  <a:lumMod val="75000"/>
                  <a:lumOff val="25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图片 51">
            <a:extLst>
              <a:ext uri="{FF2B5EF4-FFF2-40B4-BE49-F238E27FC236}">
                <a16:creationId xmlns:a16="http://schemas.microsoft.com/office/drawing/2014/main" id="{CA1389B7-0424-E278-C474-9374A72BEB4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325816" y="4236153"/>
            <a:ext cx="1103768" cy="1103768"/>
          </a:xfrm>
          <a:prstGeom prst="rect">
            <a:avLst/>
          </a:prstGeom>
        </p:spPr>
      </p:pic>
      <p:sp>
        <p:nvSpPr>
          <p:cNvPr id="53" name="矩形 52">
            <a:extLst>
              <a:ext uri="{FF2B5EF4-FFF2-40B4-BE49-F238E27FC236}">
                <a16:creationId xmlns:a16="http://schemas.microsoft.com/office/drawing/2014/main" id="{40B8C8CF-D59D-D7F8-AE7F-5A5C2F033C6B}"/>
              </a:ext>
            </a:extLst>
          </p:cNvPr>
          <p:cNvSpPr/>
          <p:nvPr/>
        </p:nvSpPr>
        <p:spPr>
          <a:xfrm rot="1680325">
            <a:off x="6790522" y="4249401"/>
            <a:ext cx="2070761" cy="2990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文本框 1">
            <a:extLst>
              <a:ext uri="{FF2B5EF4-FFF2-40B4-BE49-F238E27FC236}">
                <a16:creationId xmlns:a16="http://schemas.microsoft.com/office/drawing/2014/main" id="{BE5D930A-8DB7-2EB6-744C-97BB87A232DD}"/>
              </a:ext>
            </a:extLst>
          </p:cNvPr>
          <p:cNvSpPr txBox="1"/>
          <p:nvPr/>
        </p:nvSpPr>
        <p:spPr>
          <a:xfrm>
            <a:off x="7060688" y="5004383"/>
            <a:ext cx="2588130" cy="60412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gn="ctr"/>
            <a:r>
              <a:rPr lang="zh-CN" altLang="en-US" b="1" dirty="0"/>
              <a:t>数据集偏差与时效性</a:t>
            </a:r>
            <a:endParaRPr lang="zh-CN" altLang="en-US" sz="2400" b="1" dirty="0"/>
          </a:p>
        </p:txBody>
      </p:sp>
      <p:sp>
        <p:nvSpPr>
          <p:cNvPr id="1048677" name="标题 1"/>
          <p:cNvSpPr txBox="1"/>
          <p:nvPr/>
        </p:nvSpPr>
        <p:spPr>
          <a:xfrm>
            <a:off x="359999" y="180000"/>
            <a:ext cx="4378915"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en-US" sz="2800" dirty="0">
                <a:solidFill>
                  <a:schemeClr val="bg1"/>
                </a:solidFill>
                <a:sym typeface="+mn-ea"/>
              </a:rPr>
              <a:t> </a:t>
            </a:r>
            <a:r>
              <a:rPr lang="zh-CN" altLang="en-US" sz="2800" dirty="0">
                <a:solidFill>
                  <a:schemeClr val="bg1"/>
                </a:solidFill>
                <a:sym typeface="+mn-ea"/>
              </a:rPr>
              <a:t>挑战</a:t>
            </a: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6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D4687-CEE8-6904-DD65-1390BB3F4D40}"/>
            </a:ext>
          </a:extLst>
        </p:cNvPr>
        <p:cNvGrpSpPr/>
        <p:nvPr/>
      </p:nvGrpSpPr>
      <p:grpSpPr>
        <a:xfrm>
          <a:off x="0" y="0"/>
          <a:ext cx="0" cy="0"/>
          <a:chOff x="0" y="0"/>
          <a:chExt cx="0" cy="0"/>
        </a:xfrm>
      </p:grpSpPr>
      <p:sp>
        <p:nvSpPr>
          <p:cNvPr id="1048677" name="标题 1">
            <a:extLst>
              <a:ext uri="{FF2B5EF4-FFF2-40B4-BE49-F238E27FC236}">
                <a16:creationId xmlns:a16="http://schemas.microsoft.com/office/drawing/2014/main" id="{3F0A9548-6464-8A22-DD51-72D2E6CF9478}"/>
              </a:ext>
            </a:extLst>
          </p:cNvPr>
          <p:cNvSpPr txBox="1"/>
          <p:nvPr/>
        </p:nvSpPr>
        <p:spPr>
          <a:xfrm>
            <a:off x="359999" y="180000"/>
            <a:ext cx="5332141"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fontScale="925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r>
              <a:rPr lang="zh-CN" altLang="en-US" sz="2800" dirty="0">
                <a:solidFill>
                  <a:schemeClr val="bg1"/>
                </a:solidFill>
                <a:sym typeface="+mn-ea"/>
              </a:rPr>
              <a:t>挑战：混淆、加壳与多态</a:t>
            </a:r>
            <a:r>
              <a:rPr lang="en-US" altLang="zh-CN" sz="2800" dirty="0">
                <a:solidFill>
                  <a:schemeClr val="bg1"/>
                </a:solidFill>
                <a:sym typeface="+mn-ea"/>
              </a:rPr>
              <a:t>/</a:t>
            </a:r>
            <a:r>
              <a:rPr lang="zh-CN" altLang="en-US" sz="2800" dirty="0">
                <a:solidFill>
                  <a:schemeClr val="bg1"/>
                </a:solidFill>
                <a:sym typeface="+mn-ea"/>
              </a:rPr>
              <a:t>变形</a:t>
            </a:r>
          </a:p>
        </p:txBody>
      </p:sp>
      <p:cxnSp>
        <p:nvCxnSpPr>
          <p:cNvPr id="3145734" name="直接连接符 4">
            <a:extLst>
              <a:ext uri="{FF2B5EF4-FFF2-40B4-BE49-F238E27FC236}">
                <a16:creationId xmlns:a16="http://schemas.microsoft.com/office/drawing/2014/main" id="{B83ACE90-D0D5-EEB2-E1A3-F4442B2511F8}"/>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E20BB37-EC2E-178B-3849-D3B968BD7D80}"/>
              </a:ext>
            </a:extLst>
          </p:cNvPr>
          <p:cNvSpPr txBox="1"/>
          <p:nvPr/>
        </p:nvSpPr>
        <p:spPr>
          <a:xfrm>
            <a:off x="702984" y="1735415"/>
            <a:ext cx="7404696" cy="3241796"/>
          </a:xfrm>
          <a:prstGeom prst="rect">
            <a:avLst/>
          </a:prstGeom>
          <a:noFill/>
        </p:spPr>
        <p:txBody>
          <a:bodyPr wrap="square" rtlCol="0">
            <a:noAutofit/>
          </a:bodyPr>
          <a:lstStyle>
            <a:defPPr>
              <a:defRPr lang="zh-CN"/>
            </a:defPPr>
            <a:lvl1pPr>
              <a:spcBef>
                <a:spcPts val="1200"/>
              </a:spcBef>
              <a:defRPr b="1">
                <a:latin typeface="宋体" panose="02010600030101010101" pitchFamily="2" charset="-122"/>
                <a:ea typeface="宋体" panose="02010600030101010101" pitchFamily="2" charset="-122"/>
              </a:defRPr>
            </a:lvl1pPr>
          </a:lstStyle>
          <a:p>
            <a:pPr fontAlgn="base"/>
            <a:r>
              <a:rPr lang="zh-CN" altLang="en-US" dirty="0"/>
              <a:t>静态分析的局限性：</a:t>
            </a:r>
            <a:r>
              <a:rPr lang="zh-CN" altLang="en-US" b="0" dirty="0">
                <a:solidFill>
                  <a:schemeClr val="tx1">
                    <a:lumMod val="50000"/>
                    <a:lumOff val="50000"/>
                  </a:schemeClr>
                </a:solidFill>
              </a:rPr>
              <a:t>加壳和混淆会显著改变恶意软件的静态特征，使得基于原始字节序列或</a:t>
            </a:r>
            <a:r>
              <a:rPr lang="en-US" altLang="zh-CN" b="0" dirty="0">
                <a:solidFill>
                  <a:schemeClr val="tx1">
                    <a:lumMod val="50000"/>
                    <a:lumOff val="50000"/>
                  </a:schemeClr>
                </a:solidFill>
              </a:rPr>
              <a:t>PE</a:t>
            </a:r>
            <a:r>
              <a:rPr lang="zh-CN" altLang="en-US" b="0" dirty="0">
                <a:solidFill>
                  <a:schemeClr val="tx1">
                    <a:lumMod val="50000"/>
                    <a:lumOff val="50000"/>
                  </a:schemeClr>
                </a:solidFill>
              </a:rPr>
              <a:t>结构生成的图像失去原有的模式，导致分类器难以识别。</a:t>
            </a:r>
          </a:p>
          <a:p>
            <a:pPr fontAlgn="base"/>
            <a:r>
              <a:rPr lang="zh-CN" altLang="en-US" dirty="0"/>
              <a:t>动态分析的复杂性：</a:t>
            </a:r>
            <a:r>
              <a:rPr lang="zh-CN" altLang="en-US" b="0" dirty="0">
                <a:solidFill>
                  <a:schemeClr val="tx1">
                    <a:lumMod val="50000"/>
                    <a:lumOff val="50000"/>
                  </a:schemeClr>
                </a:solidFill>
              </a:rPr>
              <a:t>虽然动态分析更能抵抗某些混淆技术，但恶意软件也可能包含反沙箱、反虚拟机或反调试逻辑，在分析环境中改变行为或终止执行。</a:t>
            </a:r>
          </a:p>
          <a:p>
            <a:r>
              <a:rPr lang="zh-CN" altLang="en-US" dirty="0"/>
              <a:t>图像相似性的破坏：</a:t>
            </a:r>
            <a:r>
              <a:rPr lang="zh-CN" altLang="en-US" b="0" dirty="0">
                <a:solidFill>
                  <a:schemeClr val="tx1">
                    <a:lumMod val="50000"/>
                    <a:lumOff val="50000"/>
                  </a:schemeClr>
                </a:solidFill>
              </a:rPr>
              <a:t>多态和变形技术旨在使每个恶意软件实例在视觉上（如果直接转换）都显得不同，即使它们属于同一家族并执行相同的恶意功能。。</a:t>
            </a:r>
            <a:endParaRPr lang="en-US" altLang="zh-CN" b="0" dirty="0">
              <a:solidFill>
                <a:schemeClr val="tx1">
                  <a:lumMod val="50000"/>
                  <a:lumOff val="50000"/>
                </a:schemeClr>
              </a:solidFill>
            </a:endParaRPr>
          </a:p>
        </p:txBody>
      </p:sp>
      <p:pic>
        <p:nvPicPr>
          <p:cNvPr id="4" name="图片 3" descr="图形用户界面, 应用程序&#10;&#10;AI 生成的内容可能不正确。">
            <a:extLst>
              <a:ext uri="{FF2B5EF4-FFF2-40B4-BE49-F238E27FC236}">
                <a16:creationId xmlns:a16="http://schemas.microsoft.com/office/drawing/2014/main" id="{47719D21-353B-A7B5-4D97-F00C78DBA1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1780" y="1735415"/>
            <a:ext cx="3097100" cy="2322825"/>
          </a:xfrm>
          <a:prstGeom prst="rect">
            <a:avLst/>
          </a:prstGeom>
        </p:spPr>
      </p:pic>
      <p:sp>
        <p:nvSpPr>
          <p:cNvPr id="5" name="文本框 1">
            <a:extLst>
              <a:ext uri="{FF2B5EF4-FFF2-40B4-BE49-F238E27FC236}">
                <a16:creationId xmlns:a16="http://schemas.microsoft.com/office/drawing/2014/main" id="{16185010-7072-7CFC-2D70-BCAB4D5938E0}"/>
              </a:ext>
            </a:extLst>
          </p:cNvPr>
          <p:cNvSpPr txBox="1"/>
          <p:nvPr/>
        </p:nvSpPr>
        <p:spPr>
          <a:xfrm>
            <a:off x="702984" y="4977211"/>
            <a:ext cx="10569575" cy="1032343"/>
          </a:xfrm>
          <a:prstGeom prst="rect">
            <a:avLst/>
          </a:prstGeom>
          <a:noFill/>
        </p:spPr>
        <p:txBody>
          <a:bodyPr wrap="square" numCol="2" rtlCol="0">
            <a:noAutofit/>
          </a:bodyPr>
          <a:lstStyle>
            <a:defPPr>
              <a:defRPr lang="zh-CN"/>
            </a:defPPr>
            <a:lvl1pPr>
              <a:defRPr>
                <a:latin typeface="宋体" panose="02010600030101010101" pitchFamily="2" charset="-122"/>
                <a:ea typeface="宋体" panose="02010600030101010101" pitchFamily="2" charset="-122"/>
              </a:defRPr>
            </a:lvl1pPr>
          </a:lstStyle>
          <a:p>
            <a:pPr marL="285750" indent="-285750">
              <a:lnSpc>
                <a:spcPct val="150000"/>
              </a:lnSpc>
              <a:buFont typeface="Arial" panose="020B0604020202020204" pitchFamily="34" charset="0"/>
              <a:buChar char="•"/>
            </a:pPr>
            <a:r>
              <a:rPr lang="zh-CN" altLang="en-US" sz="2000" b="1" dirty="0"/>
              <a:t>完美解包本身难以达成</a:t>
            </a:r>
            <a:endParaRPr lang="en-US" altLang="zh-CN" sz="2000" b="1" dirty="0"/>
          </a:p>
          <a:p>
            <a:pPr marL="285750" indent="-285750">
              <a:lnSpc>
                <a:spcPct val="150000"/>
              </a:lnSpc>
              <a:buFont typeface="Arial" panose="020B0604020202020204" pitchFamily="34" charset="0"/>
              <a:buChar char="•"/>
            </a:pPr>
            <a:r>
              <a:rPr lang="zh-CN" altLang="en-US" sz="2000" b="1" dirty="0"/>
              <a:t>完美沙箱制作困难，总有可识别之处</a:t>
            </a:r>
            <a:endParaRPr lang="en-US" altLang="zh-CN" sz="2000" b="1" dirty="0"/>
          </a:p>
          <a:p>
            <a:pPr marL="285750" indent="-285750">
              <a:lnSpc>
                <a:spcPct val="150000"/>
              </a:lnSpc>
              <a:buFont typeface="Arial" panose="020B0604020202020204" pitchFamily="34" charset="0"/>
              <a:buChar char="•"/>
            </a:pPr>
            <a:r>
              <a:rPr lang="zh-CN" altLang="en-US" sz="2000" b="1" dirty="0"/>
              <a:t>控制流变形使得总体特征提取不可行</a:t>
            </a:r>
          </a:p>
        </p:txBody>
      </p:sp>
    </p:spTree>
    <p:extLst>
      <p:ext uri="{BB962C8B-B14F-4D97-AF65-F5344CB8AC3E}">
        <p14:creationId xmlns:p14="http://schemas.microsoft.com/office/powerpoint/2010/main" val="3534589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D4687-CEE8-6904-DD65-1390BB3F4D40}"/>
            </a:ext>
          </a:extLst>
        </p:cNvPr>
        <p:cNvGrpSpPr/>
        <p:nvPr/>
      </p:nvGrpSpPr>
      <p:grpSpPr>
        <a:xfrm>
          <a:off x="0" y="0"/>
          <a:ext cx="0" cy="0"/>
          <a:chOff x="0" y="0"/>
          <a:chExt cx="0" cy="0"/>
        </a:xfrm>
      </p:grpSpPr>
      <p:sp>
        <p:nvSpPr>
          <p:cNvPr id="1048677" name="标题 1">
            <a:extLst>
              <a:ext uri="{FF2B5EF4-FFF2-40B4-BE49-F238E27FC236}">
                <a16:creationId xmlns:a16="http://schemas.microsoft.com/office/drawing/2014/main" id="{3F0A9548-6464-8A22-DD51-72D2E6CF9478}"/>
              </a:ext>
            </a:extLst>
          </p:cNvPr>
          <p:cNvSpPr txBox="1"/>
          <p:nvPr/>
        </p:nvSpPr>
        <p:spPr>
          <a:xfrm>
            <a:off x="359999" y="180000"/>
            <a:ext cx="5332141"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r>
              <a:rPr lang="zh-CN" altLang="en-US" sz="2800" dirty="0">
                <a:solidFill>
                  <a:schemeClr val="bg1"/>
                </a:solidFill>
                <a:sym typeface="+mn-ea"/>
              </a:rPr>
              <a:t>挑战：对抗性攻击</a:t>
            </a:r>
          </a:p>
        </p:txBody>
      </p:sp>
      <p:cxnSp>
        <p:nvCxnSpPr>
          <p:cNvPr id="3145734" name="直接连接符 4">
            <a:extLst>
              <a:ext uri="{FF2B5EF4-FFF2-40B4-BE49-F238E27FC236}">
                <a16:creationId xmlns:a16="http://schemas.microsoft.com/office/drawing/2014/main" id="{B83ACE90-D0D5-EEB2-E1A3-F4442B2511F8}"/>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E20BB37-EC2E-178B-3849-D3B968BD7D80}"/>
              </a:ext>
            </a:extLst>
          </p:cNvPr>
          <p:cNvSpPr txBox="1"/>
          <p:nvPr/>
        </p:nvSpPr>
        <p:spPr>
          <a:xfrm>
            <a:off x="702984" y="1481471"/>
            <a:ext cx="7058783" cy="3402418"/>
          </a:xfrm>
          <a:prstGeom prst="rect">
            <a:avLst/>
          </a:prstGeom>
          <a:noFill/>
        </p:spPr>
        <p:txBody>
          <a:bodyPr wrap="square" rtlCol="0">
            <a:noAutofit/>
          </a:bodyPr>
          <a:lstStyle>
            <a:defPPr>
              <a:defRPr lang="zh-CN"/>
            </a:defPPr>
            <a:lvl1pPr>
              <a:spcBef>
                <a:spcPts val="1200"/>
              </a:spcBef>
              <a:defRPr b="1">
                <a:latin typeface="宋体" panose="02010600030101010101" pitchFamily="2" charset="-122"/>
                <a:ea typeface="宋体" panose="02010600030101010101" pitchFamily="2" charset="-122"/>
              </a:defRPr>
            </a:lvl1pPr>
          </a:lstStyle>
          <a:p>
            <a:pPr fontAlgn="base"/>
            <a:r>
              <a:rPr lang="zh-CN" altLang="en-US" sz="1600" b="0" dirty="0">
                <a:solidFill>
                  <a:schemeClr val="tx1">
                    <a:lumMod val="50000"/>
                    <a:lumOff val="50000"/>
                  </a:schemeClr>
                </a:solidFill>
              </a:rPr>
              <a:t>基于机器学习（尤其是深度学习）的恶意软件可视化分类模型也面临对抗性攻击的威胁。攻击者可以通过对恶意软件二进制文件或其生成的图像进行微小的、人眼难以察觉的扰动，使得分类模型产生错误的判断（例如，将恶意软件误判为良性），同时保持恶意软件原有的功能不受影响。</a:t>
            </a:r>
            <a:endParaRPr lang="en-US" altLang="zh-CN" sz="1600" b="0" dirty="0">
              <a:solidFill>
                <a:schemeClr val="tx1">
                  <a:lumMod val="50000"/>
                  <a:lumOff val="50000"/>
                </a:schemeClr>
              </a:solidFill>
            </a:endParaRPr>
          </a:p>
          <a:p>
            <a:pPr fontAlgn="base"/>
            <a:r>
              <a:rPr lang="zh-CN" altLang="en-US" sz="1600" dirty="0"/>
              <a:t>攻击的有效性与可执行性平衡：</a:t>
            </a:r>
            <a:r>
              <a:rPr lang="zh-CN" altLang="en-US" sz="1600" b="0" dirty="0">
                <a:solidFill>
                  <a:schemeClr val="tx1">
                    <a:lumMod val="50000"/>
                    <a:lumOff val="50000"/>
                  </a:schemeClr>
                </a:solidFill>
              </a:rPr>
              <a:t>在恶意软件领域生成对抗样本比在传统图像领域更具挑战性，因为扰动不仅要欺骗分类器，还必须保证恶意软件的原始功能和可执行性。在二进制文件的非可达区域（如填充字节）添加扰动是一种方法，但这容易被简单的预处理步骤移除。扰动图像嵌入然后验证可执行性则难以保证功能不被破坏。</a:t>
            </a:r>
          </a:p>
          <a:p>
            <a:pPr fontAlgn="base"/>
            <a:r>
              <a:rPr lang="zh-CN" altLang="en-US" sz="1600" dirty="0"/>
              <a:t>模型鲁棒性需求：</a:t>
            </a:r>
            <a:r>
              <a:rPr lang="zh-CN" altLang="en-US" sz="1600" b="0" dirty="0">
                <a:solidFill>
                  <a:schemeClr val="tx1">
                    <a:lumMod val="50000"/>
                    <a:lumOff val="50000"/>
                  </a:schemeClr>
                </a:solidFill>
              </a:rPr>
              <a:t>这要求研究人员开发更具鲁棒性的模型，并探索有效的防御策略来增强可视化恶意软件分类器对抗性攻击的能力。</a:t>
            </a:r>
          </a:p>
        </p:txBody>
      </p:sp>
      <p:pic>
        <p:nvPicPr>
          <p:cNvPr id="4" name="图片 3">
            <a:extLst>
              <a:ext uri="{FF2B5EF4-FFF2-40B4-BE49-F238E27FC236}">
                <a16:creationId xmlns:a16="http://schemas.microsoft.com/office/drawing/2014/main" id="{47719D21-353B-A7B5-4D97-F00C78DBA1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009860" y="2496618"/>
            <a:ext cx="3184727" cy="2387271"/>
          </a:xfrm>
          <a:prstGeom prst="rect">
            <a:avLst/>
          </a:prstGeom>
        </p:spPr>
      </p:pic>
      <p:sp>
        <p:nvSpPr>
          <p:cNvPr id="5" name="文本框 1">
            <a:extLst>
              <a:ext uri="{FF2B5EF4-FFF2-40B4-BE49-F238E27FC236}">
                <a16:creationId xmlns:a16="http://schemas.microsoft.com/office/drawing/2014/main" id="{16185010-7072-7CFC-2D70-BCAB4D5938E0}"/>
              </a:ext>
            </a:extLst>
          </p:cNvPr>
          <p:cNvSpPr txBox="1"/>
          <p:nvPr/>
        </p:nvSpPr>
        <p:spPr>
          <a:xfrm>
            <a:off x="702984" y="5092876"/>
            <a:ext cx="10569575" cy="1032343"/>
          </a:xfrm>
          <a:prstGeom prst="rect">
            <a:avLst/>
          </a:prstGeom>
          <a:noFill/>
        </p:spPr>
        <p:txBody>
          <a:bodyPr wrap="square" numCol="1" rtlCol="0">
            <a:noAutofit/>
          </a:bodyPr>
          <a:lstStyle>
            <a:defPPr>
              <a:defRPr lang="zh-CN"/>
            </a:defPPr>
            <a:lvl1pPr>
              <a:defRPr>
                <a:latin typeface="宋体" panose="02010600030101010101" pitchFamily="2" charset="-122"/>
                <a:ea typeface="宋体" panose="02010600030101010101" pitchFamily="2" charset="-122"/>
              </a:defRPr>
            </a:lvl1pPr>
          </a:lstStyle>
          <a:p>
            <a:pPr marL="285750" indent="-285750">
              <a:lnSpc>
                <a:spcPct val="150000"/>
              </a:lnSpc>
              <a:buFont typeface="Arial" panose="020B0604020202020204" pitchFamily="34" charset="0"/>
              <a:buChar char="•"/>
            </a:pPr>
            <a:r>
              <a:rPr lang="zh-CN" altLang="en-US" sz="2000" b="1" dirty="0"/>
              <a:t>对于攻击者来说比较困难，但是在非代码节区添加扰动有相关可能性。</a:t>
            </a:r>
          </a:p>
        </p:txBody>
      </p:sp>
    </p:spTree>
    <p:extLst>
      <p:ext uri="{BB962C8B-B14F-4D97-AF65-F5344CB8AC3E}">
        <p14:creationId xmlns:p14="http://schemas.microsoft.com/office/powerpoint/2010/main" val="1662143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26039-B62E-A00E-AD73-EA7CE2574775}"/>
            </a:ext>
          </a:extLst>
        </p:cNvPr>
        <p:cNvGrpSpPr/>
        <p:nvPr/>
      </p:nvGrpSpPr>
      <p:grpSpPr>
        <a:xfrm>
          <a:off x="0" y="0"/>
          <a:ext cx="0" cy="0"/>
          <a:chOff x="0" y="0"/>
          <a:chExt cx="0" cy="0"/>
        </a:xfrm>
      </p:grpSpPr>
      <p:sp>
        <p:nvSpPr>
          <p:cNvPr id="1048677" name="标题 1">
            <a:extLst>
              <a:ext uri="{FF2B5EF4-FFF2-40B4-BE49-F238E27FC236}">
                <a16:creationId xmlns:a16="http://schemas.microsoft.com/office/drawing/2014/main" id="{D9F10AF4-2303-280D-45F0-73BF0CE3990B}"/>
              </a:ext>
            </a:extLst>
          </p:cNvPr>
          <p:cNvSpPr txBox="1"/>
          <p:nvPr/>
        </p:nvSpPr>
        <p:spPr>
          <a:xfrm>
            <a:off x="359999" y="180000"/>
            <a:ext cx="5332141"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r>
              <a:rPr lang="zh-CN" altLang="en-US" sz="2800" dirty="0">
                <a:solidFill>
                  <a:schemeClr val="bg1"/>
                </a:solidFill>
                <a:sym typeface="+mn-ea"/>
              </a:rPr>
              <a:t>挑战：可扩展性问题</a:t>
            </a:r>
          </a:p>
        </p:txBody>
      </p:sp>
      <p:cxnSp>
        <p:nvCxnSpPr>
          <p:cNvPr id="3145734" name="直接连接符 4">
            <a:extLst>
              <a:ext uri="{FF2B5EF4-FFF2-40B4-BE49-F238E27FC236}">
                <a16:creationId xmlns:a16="http://schemas.microsoft.com/office/drawing/2014/main" id="{82B67BB0-B2FD-91F5-9D36-AA9F154D3E46}"/>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940E60C2-A9E6-FA3B-D8DA-25A037BE360B}"/>
              </a:ext>
            </a:extLst>
          </p:cNvPr>
          <p:cNvSpPr txBox="1"/>
          <p:nvPr/>
        </p:nvSpPr>
        <p:spPr>
          <a:xfrm>
            <a:off x="702984" y="1906773"/>
            <a:ext cx="7058783" cy="3749747"/>
          </a:xfrm>
          <a:prstGeom prst="rect">
            <a:avLst/>
          </a:prstGeom>
          <a:noFill/>
        </p:spPr>
        <p:txBody>
          <a:bodyPr wrap="square" rtlCol="0">
            <a:noAutofit/>
          </a:bodyPr>
          <a:lstStyle>
            <a:defPPr>
              <a:defRPr lang="zh-CN"/>
            </a:defPPr>
            <a:lvl1pPr>
              <a:spcBef>
                <a:spcPts val="1200"/>
              </a:spcBef>
              <a:defRPr b="1">
                <a:latin typeface="宋体" panose="02010600030101010101" pitchFamily="2" charset="-122"/>
                <a:ea typeface="宋体" panose="02010600030101010101" pitchFamily="2" charset="-122"/>
              </a:defRPr>
            </a:lvl1pPr>
          </a:lstStyle>
          <a:p>
            <a:pPr fontAlgn="base"/>
            <a:r>
              <a:rPr lang="zh-CN" altLang="en-US" dirty="0"/>
              <a:t>大规模数据集的处理：</a:t>
            </a:r>
            <a:r>
              <a:rPr lang="zh-CN" altLang="en-US" b="0" dirty="0">
                <a:solidFill>
                  <a:schemeClr val="tx1">
                    <a:lumMod val="50000"/>
                    <a:lumOff val="50000"/>
                  </a:schemeClr>
                </a:solidFill>
              </a:rPr>
              <a:t>生成和处理大量恶意软件样本的图像（特别是高分辨率或彩色图像）需要巨大的存储空间和计算资源。</a:t>
            </a:r>
          </a:p>
          <a:p>
            <a:pPr fontAlgn="base"/>
            <a:r>
              <a:rPr lang="zh-CN" altLang="en-US" dirty="0"/>
              <a:t>动态分析的资源消耗：</a:t>
            </a:r>
            <a:r>
              <a:rPr lang="zh-CN" altLang="en-US" b="0" dirty="0">
                <a:solidFill>
                  <a:schemeClr val="tx1">
                    <a:lumMod val="50000"/>
                    <a:lumOff val="50000"/>
                  </a:schemeClr>
                </a:solidFill>
              </a:rPr>
              <a:t>动态行为可视化通常比静态可视化更耗费资源，因为需要在沙箱中执行每个样本并记录其行为。对于大规模样本集，这可能导致性能瓶颈。</a:t>
            </a:r>
          </a:p>
          <a:p>
            <a:pPr fontAlgn="base"/>
            <a:r>
              <a:rPr lang="zh-CN" altLang="en-US" dirty="0"/>
              <a:t>特征空间的维度灾难：</a:t>
            </a:r>
            <a:r>
              <a:rPr lang="zh-CN" altLang="en-US" b="0" dirty="0">
                <a:solidFill>
                  <a:schemeClr val="tx1">
                    <a:lumMod val="50000"/>
                    <a:lumOff val="50000"/>
                  </a:schemeClr>
                </a:solidFill>
              </a:rPr>
              <a:t>一些行为建模技术（如</a:t>
            </a:r>
            <a:r>
              <a:rPr lang="en-US" altLang="zh-CN" b="0" dirty="0">
                <a:solidFill>
                  <a:schemeClr val="tx1">
                    <a:lumMod val="50000"/>
                    <a:lumOff val="50000"/>
                  </a:schemeClr>
                </a:solidFill>
              </a:rPr>
              <a:t>n-gram</a:t>
            </a:r>
            <a:r>
              <a:rPr lang="zh-CN" altLang="en-US" b="0" dirty="0">
                <a:solidFill>
                  <a:schemeClr val="tx1">
                    <a:lumMod val="50000"/>
                    <a:lumOff val="50000"/>
                  </a:schemeClr>
                </a:solidFill>
              </a:rPr>
              <a:t>、</a:t>
            </a:r>
            <a:r>
              <a:rPr lang="en-US" altLang="zh-CN" b="0" dirty="0">
                <a:solidFill>
                  <a:schemeClr val="tx1">
                    <a:lumMod val="50000"/>
                    <a:lumOff val="50000"/>
                  </a:schemeClr>
                </a:solidFill>
              </a:rPr>
              <a:t>m-bag</a:t>
            </a:r>
            <a:r>
              <a:rPr lang="zh-CN" altLang="en-US" b="0" dirty="0">
                <a:solidFill>
                  <a:schemeClr val="tx1">
                    <a:lumMod val="50000"/>
                    <a:lumOff val="50000"/>
                  </a:schemeClr>
                </a:solidFill>
              </a:rPr>
              <a:t>、</a:t>
            </a:r>
            <a:r>
              <a:rPr lang="en-US" altLang="zh-CN" b="0" dirty="0">
                <a:solidFill>
                  <a:schemeClr val="tx1">
                    <a:lumMod val="50000"/>
                    <a:lumOff val="50000"/>
                  </a:schemeClr>
                </a:solidFill>
              </a:rPr>
              <a:t>k-tuple</a:t>
            </a:r>
            <a:r>
              <a:rPr lang="zh-CN" altLang="en-US" b="0" dirty="0">
                <a:solidFill>
                  <a:schemeClr val="tx1">
                    <a:lumMod val="50000"/>
                    <a:lumOff val="50000"/>
                  </a:schemeClr>
                </a:solidFill>
              </a:rPr>
              <a:t>）可能产生非常高维的特征空间，使得学习过程计算密集，并可能因包含大量不相关特征而影响检测效果。</a:t>
            </a:r>
          </a:p>
          <a:p>
            <a:pPr fontAlgn="base"/>
            <a:r>
              <a:rPr lang="zh-CN" altLang="en-US" dirty="0"/>
              <a:t>图数据的计算成本：</a:t>
            </a:r>
            <a:r>
              <a:rPr lang="zh-CN" altLang="en-US" b="0" dirty="0">
                <a:solidFill>
                  <a:schemeClr val="tx1">
                    <a:lumMod val="50000"/>
                    <a:lumOff val="50000"/>
                  </a:schemeClr>
                </a:solidFill>
              </a:rPr>
              <a:t>对于基于图的可视化和</a:t>
            </a:r>
            <a:r>
              <a:rPr lang="en-US" altLang="zh-CN" b="0" dirty="0">
                <a:solidFill>
                  <a:schemeClr val="tx1">
                    <a:lumMod val="50000"/>
                    <a:lumOff val="50000"/>
                  </a:schemeClr>
                </a:solidFill>
              </a:rPr>
              <a:t>GNN</a:t>
            </a:r>
            <a:r>
              <a:rPr lang="zh-CN" altLang="en-US" b="0" dirty="0">
                <a:solidFill>
                  <a:schemeClr val="tx1">
                    <a:lumMod val="50000"/>
                    <a:lumOff val="50000"/>
                  </a:schemeClr>
                </a:solidFill>
              </a:rPr>
              <a:t>分析，处理大规模图（如复杂的控制流图或</a:t>
            </a:r>
            <a:r>
              <a:rPr lang="en-US" altLang="zh-CN" b="0" dirty="0">
                <a:solidFill>
                  <a:schemeClr val="tx1">
                    <a:lumMod val="50000"/>
                    <a:lumOff val="50000"/>
                  </a:schemeClr>
                </a:solidFill>
              </a:rPr>
              <a:t>API</a:t>
            </a:r>
            <a:r>
              <a:rPr lang="zh-CN" altLang="en-US" b="0" dirty="0">
                <a:solidFill>
                  <a:schemeClr val="tx1">
                    <a:lumMod val="50000"/>
                    <a:lumOff val="50000"/>
                  </a:schemeClr>
                </a:solidFill>
              </a:rPr>
              <a:t>调用依赖图）的计算成本和内存需求也可能阻碍其可扩展性。图简化和图嵌入等技术正被研究以解决此问题。</a:t>
            </a:r>
          </a:p>
        </p:txBody>
      </p:sp>
      <p:pic>
        <p:nvPicPr>
          <p:cNvPr id="4" name="图片 3">
            <a:extLst>
              <a:ext uri="{FF2B5EF4-FFF2-40B4-BE49-F238E27FC236}">
                <a16:creationId xmlns:a16="http://schemas.microsoft.com/office/drawing/2014/main" id="{81005B5F-B297-E262-989C-24FC956D85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087833" y="2588010"/>
            <a:ext cx="3184726" cy="2387271"/>
          </a:xfrm>
          <a:prstGeom prst="rect">
            <a:avLst/>
          </a:prstGeom>
        </p:spPr>
      </p:pic>
    </p:spTree>
    <p:extLst>
      <p:ext uri="{BB962C8B-B14F-4D97-AF65-F5344CB8AC3E}">
        <p14:creationId xmlns:p14="http://schemas.microsoft.com/office/powerpoint/2010/main" val="62256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组合 4"/>
          <p:cNvGrpSpPr/>
          <p:nvPr/>
        </p:nvGrpSpPr>
        <p:grpSpPr>
          <a:xfrm>
            <a:off x="2026920" y="1357312"/>
            <a:ext cx="8138160" cy="4143375"/>
            <a:chOff x="3179" y="2420"/>
            <a:chExt cx="12816" cy="6525"/>
          </a:xfrm>
        </p:grpSpPr>
        <p:sp>
          <p:nvSpPr>
            <p:cNvPr id="1048692" name="椭圆 3"/>
            <p:cNvSpPr>
              <a:spLocks noChangeArrowheads="1"/>
            </p:cNvSpPr>
            <p:nvPr/>
          </p:nvSpPr>
          <p:spPr bwMode="auto">
            <a:xfrm>
              <a:off x="8536" y="3854"/>
              <a:ext cx="2312" cy="2152"/>
            </a:xfrm>
            <a:prstGeom prst="ellipse">
              <a:avLst/>
            </a:prstGeom>
            <a:ln w="28575">
              <a:solidFill>
                <a:srgbClr val="253667"/>
              </a:solidFill>
            </a:ln>
          </p:spPr>
          <p:style>
            <a:lnRef idx="2">
              <a:schemeClr val="accent3"/>
            </a:lnRef>
            <a:fillRef idx="1">
              <a:schemeClr val="lt1"/>
            </a:fillRef>
            <a:effectRef idx="0">
              <a:schemeClr val="accent3"/>
            </a:effectRef>
            <a:fontRef idx="minor">
              <a:schemeClr val="dk1"/>
            </a:fontRef>
          </p:style>
          <p:txBody>
            <a:bodyPr anchor="ctr"/>
            <a:lstStyle/>
            <a:p>
              <a:pPr algn="ctr" eaLnBrk="0" hangingPunct="0">
                <a:buFontTx/>
                <a:buNone/>
              </a:pPr>
              <a:endParaRPr lang="zh-CN" altLang="zh-CN">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8693" name="文本框 4"/>
            <p:cNvSpPr>
              <a:spLocks noChangeArrowheads="1"/>
            </p:cNvSpPr>
            <p:nvPr/>
          </p:nvSpPr>
          <p:spPr bwMode="auto">
            <a:xfrm>
              <a:off x="8659" y="4058"/>
              <a:ext cx="2065" cy="1745"/>
            </a:xfrm>
            <a:prstGeom prst="rect">
              <a:avLst/>
            </a:prstGeom>
            <a:noFill/>
            <a:ln>
              <a:noFill/>
            </a:ln>
          </p:spPr>
          <p:txBody>
            <a:bodyPr>
              <a:spAutoFit/>
            </a:bodyPr>
            <a:lstStyle/>
            <a:p>
              <a:pPr algn="ctr" eaLnBrk="0" hangingPunct="0"/>
              <a:r>
                <a:rPr lang="en-US" altLang="zh-CN" sz="6600" dirty="0">
                  <a:solidFill>
                    <a:srgbClr val="253667"/>
                  </a:solidFill>
                  <a:latin typeface="Times New Roman" panose="02020603050405020304" pitchFamily="18" charset="0"/>
                  <a:sym typeface="Times New Roman" panose="02020603050405020304" pitchFamily="18" charset="0"/>
                </a:rPr>
                <a:t>04</a:t>
              </a:r>
              <a:endParaRPr lang="zh-CN" altLang="en-US" dirty="0"/>
            </a:p>
          </p:txBody>
        </p:sp>
        <p:sp>
          <p:nvSpPr>
            <p:cNvPr id="1048694" name="直接连接符 14"/>
            <p:cNvSpPr>
              <a:spLocks noChangeShapeType="1"/>
            </p:cNvSpPr>
            <p:nvPr/>
          </p:nvSpPr>
          <p:spPr bwMode="auto">
            <a:xfrm>
              <a:off x="7677" y="6020"/>
              <a:ext cx="3850" cy="0"/>
            </a:xfrm>
            <a:prstGeom prst="line">
              <a:avLst/>
            </a:prstGeom>
            <a:ln w="12700">
              <a:solidFill>
                <a:srgbClr val="253667"/>
              </a:solidFill>
            </a:ln>
          </p:spPr>
          <p:style>
            <a:lnRef idx="1">
              <a:schemeClr val="accent4"/>
            </a:lnRef>
            <a:fillRef idx="0">
              <a:schemeClr val="accent4"/>
            </a:fillRef>
            <a:effectRef idx="0">
              <a:schemeClr val="accent4"/>
            </a:effectRef>
            <a:fontRef idx="minor">
              <a:schemeClr val="tx1"/>
            </a:fontRef>
          </p:style>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8695" name="文本框 15"/>
            <p:cNvSpPr>
              <a:spLocks noChangeArrowheads="1"/>
            </p:cNvSpPr>
            <p:nvPr/>
          </p:nvSpPr>
          <p:spPr bwMode="auto">
            <a:xfrm>
              <a:off x="3179" y="6253"/>
              <a:ext cx="12816" cy="1018"/>
            </a:xfrm>
            <a:prstGeom prst="rect">
              <a:avLst/>
            </a:prstGeom>
            <a:noFill/>
            <a:ln>
              <a:noFill/>
            </a:ln>
          </p:spPr>
          <p:txBody>
            <a:bodyPr wrap="square">
              <a:spAutoFit/>
            </a:bodyPr>
            <a:lstStyle/>
            <a:p>
              <a:pPr algn="ctr"/>
              <a:r>
                <a:rPr lang="zh-CN" altLang="en-US" sz="36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rPr>
                <a:t>可视化案例分析</a:t>
              </a:r>
            </a:p>
          </p:txBody>
        </p:sp>
        <p:grpSp>
          <p:nvGrpSpPr>
            <p:cNvPr id="109" name="组合 2"/>
            <p:cNvGrpSpPr>
              <a:grpSpLocks noChangeAspect="1"/>
            </p:cNvGrpSpPr>
            <p:nvPr/>
          </p:nvGrpSpPr>
          <p:grpSpPr bwMode="auto">
            <a:xfrm>
              <a:off x="4355" y="2420"/>
              <a:ext cx="10465" cy="6525"/>
              <a:chOff x="0" y="0"/>
              <a:chExt cx="6644409" cy="4143925"/>
            </a:xfrm>
          </p:grpSpPr>
          <p:pic>
            <p:nvPicPr>
              <p:cNvPr id="2097163" name="图片 26"/>
              <p:cNvPicPr>
                <a:picLocks noChangeAspect="1" noChangeArrowheads="1"/>
              </p:cNvPicPr>
              <p:nvPr/>
            </p:nvPicPr>
            <p:blipFill>
              <a:blip r:embed="rId3">
                <a:grayscl/>
              </a:blip>
              <a:srcRect/>
              <a:stretch>
                <a:fillRect/>
              </a:stretch>
            </p:blipFill>
            <p:spPr bwMode="auto">
              <a:xfrm rot="10800000" flipH="1">
                <a:off x="0" y="3994879"/>
                <a:ext cx="6644409" cy="149046"/>
              </a:xfrm>
              <a:prstGeom prst="rect">
                <a:avLst/>
              </a:prstGeom>
              <a:noFill/>
              <a:ln>
                <a:noFill/>
              </a:ln>
            </p:spPr>
          </p:pic>
          <p:pic>
            <p:nvPicPr>
              <p:cNvPr id="2097164" name="图片 28"/>
              <p:cNvPicPr>
                <a:picLocks noChangeAspect="1" noChangeArrowheads="1"/>
              </p:cNvPicPr>
              <p:nvPr/>
            </p:nvPicPr>
            <p:blipFill>
              <a:blip r:embed="rId3">
                <a:grayscl/>
              </a:blip>
              <a:srcRect/>
              <a:stretch>
                <a:fillRect/>
              </a:stretch>
            </p:blipFill>
            <p:spPr bwMode="auto">
              <a:xfrm rot="10800000" flipH="1" flipV="1">
                <a:off x="0" y="0"/>
                <a:ext cx="6644409" cy="149046"/>
              </a:xfrm>
              <a:prstGeom prst="rect">
                <a:avLst/>
              </a:prstGeom>
              <a:noFill/>
              <a:ln>
                <a:noFill/>
              </a:ln>
            </p:spPr>
          </p:pic>
        </p:grpSp>
      </p:grpSp>
    </p:spTree>
    <p:extLst>
      <p:ext uri="{BB962C8B-B14F-4D97-AF65-F5344CB8AC3E}">
        <p14:creationId xmlns:p14="http://schemas.microsoft.com/office/powerpoint/2010/main" val="2077363433"/>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任意多边形 66"/>
          <p:cNvSpPr>
            <a:spLocks noChangeArrowheads="1"/>
          </p:cNvSpPr>
          <p:nvPr>
            <p:custDataLst>
              <p:tags r:id="rId2"/>
            </p:custDataLst>
          </p:nvPr>
        </p:nvSpPr>
        <p:spPr bwMode="auto">
          <a:xfrm rot="2700000">
            <a:off x="10159683" y="4912995"/>
            <a:ext cx="76200" cy="79375"/>
          </a:xfrm>
          <a:custGeom>
            <a:avLst/>
            <a:gdLst>
              <a:gd name="T0" fmla="*/ 0 w 1192530"/>
              <a:gd name="T1" fmla="*/ 79375 h 1192530"/>
              <a:gd name="T2" fmla="*/ 0 w 1192530"/>
              <a:gd name="T3" fmla="*/ 0 h 1192530"/>
              <a:gd name="T4" fmla="*/ 23626 w 1192530"/>
              <a:gd name="T5" fmla="*/ 0 h 1192530"/>
              <a:gd name="T6" fmla="*/ 23626 w 1192530"/>
              <a:gd name="T7" fmla="*/ 54979 h 1192530"/>
              <a:gd name="T8" fmla="*/ 76200 w 1192530"/>
              <a:gd name="T9" fmla="*/ 54979 h 1192530"/>
              <a:gd name="T10" fmla="*/ 76200 w 1192530"/>
              <a:gd name="T11" fmla="*/ 79375 h 1192530"/>
              <a:gd name="T12" fmla="*/ 0 w 1192530"/>
              <a:gd name="T13" fmla="*/ 79375 h 11925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92530" h="1192530">
                <a:moveTo>
                  <a:pt x="0" y="1192530"/>
                </a:moveTo>
                <a:lnTo>
                  <a:pt x="0" y="0"/>
                </a:lnTo>
                <a:lnTo>
                  <a:pt x="369742" y="0"/>
                </a:lnTo>
                <a:lnTo>
                  <a:pt x="369742" y="826009"/>
                </a:lnTo>
                <a:lnTo>
                  <a:pt x="1192530" y="826009"/>
                </a:lnTo>
                <a:lnTo>
                  <a:pt x="1192530" y="1192530"/>
                </a:lnTo>
                <a:lnTo>
                  <a:pt x="0" y="1192530"/>
                </a:lnTo>
                <a:close/>
              </a:path>
            </a:pathLst>
          </a:custGeom>
          <a:solidFill>
            <a:schemeClr val="bg1"/>
          </a:solidFill>
          <a:ln>
            <a:noFill/>
          </a:ln>
        </p:spPr>
        <p:txBody>
          <a:bodyPr/>
          <a:lstStyle/>
          <a:p>
            <a:endParaRPr lang="zh-CN" altLang="en-US">
              <a:latin typeface="Times New Roman" panose="02020603050405020304" pitchFamily="18" charset="0"/>
              <a:sym typeface="Times New Roman" panose="02020603050405020304" pitchFamily="18" charset="0"/>
            </a:endParaRPr>
          </a:p>
        </p:txBody>
      </p:sp>
      <p:sp>
        <p:nvSpPr>
          <p:cNvPr id="1048643" name="矩形 1"/>
          <p:cNvSpPr/>
          <p:nvPr>
            <p:custDataLst>
              <p:tags r:id="rId3"/>
            </p:custDataLst>
          </p:nvPr>
        </p:nvSpPr>
        <p:spPr>
          <a:xfrm>
            <a:off x="0" y="0"/>
            <a:ext cx="1403648" cy="6858000"/>
          </a:xfrm>
          <a:prstGeom prst="rect">
            <a:avLst/>
          </a:prstGeom>
          <a:solidFill>
            <a:srgbClr val="324273"/>
          </a:solidFill>
          <a:ln>
            <a:solidFill>
              <a:srgbClr val="324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24273"/>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8649" name="文本框 19"/>
          <p:cNvSpPr txBox="1"/>
          <p:nvPr>
            <p:custDataLst>
              <p:tags r:id="rId4"/>
            </p:custDataLst>
          </p:nvPr>
        </p:nvSpPr>
        <p:spPr>
          <a:xfrm>
            <a:off x="2827656" y="2018224"/>
            <a:ext cx="6526752" cy="4411785"/>
          </a:xfrm>
          <a:prstGeom prst="rect">
            <a:avLst/>
          </a:prstGeom>
          <a:noFill/>
        </p:spPr>
        <p:txBody>
          <a:bodyPr wrap="square" rtlCol="0">
            <a:spAutoFit/>
          </a:bodyPr>
          <a:lstStyle/>
          <a:p>
            <a:pPr marL="457200" indent="-457200">
              <a:lnSpc>
                <a:spcPct val="200000"/>
              </a:lnSpc>
              <a:buFont typeface="+mj-lt"/>
              <a:buAutoNum type="arabicPeriod"/>
            </a:pPr>
            <a:r>
              <a:rPr lang="zh-CN" altLang="en-US" sz="24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rPr>
              <a:t>恶意软件可视化技术概述</a:t>
            </a:r>
            <a:endParaRPr lang="en-US" altLang="zh-CN" sz="2400"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endParaRPr>
          </a:p>
          <a:p>
            <a:pPr marL="457200" indent="-457200" algn="l">
              <a:lnSpc>
                <a:spcPct val="200000"/>
              </a:lnSpc>
              <a:buFont typeface="+mj-lt"/>
              <a:buAutoNum type="arabicPeriod"/>
            </a:pPr>
            <a:r>
              <a:rPr lang="zh-CN" altLang="en-US" sz="24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rPr>
              <a:t>恶意软件可视化的当前发展与最新研究</a:t>
            </a:r>
            <a:endParaRPr lang="en-US" altLang="zh-CN" sz="24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endParaRPr>
          </a:p>
          <a:p>
            <a:pPr marL="457200" indent="-457200">
              <a:lnSpc>
                <a:spcPct val="200000"/>
              </a:lnSpc>
              <a:buFont typeface="+mj-lt"/>
              <a:buAutoNum type="arabicPeriod"/>
            </a:pPr>
            <a:r>
              <a:rPr lang="zh-CN" altLang="en-US" sz="24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rPr>
              <a:t>恶意软件可视化技术的挑战</a:t>
            </a:r>
            <a:endParaRPr lang="en-US" altLang="zh-CN" sz="24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endParaRPr>
          </a:p>
          <a:p>
            <a:pPr marL="457200" indent="-457200">
              <a:lnSpc>
                <a:spcPct val="200000"/>
              </a:lnSpc>
              <a:buFont typeface="+mj-lt"/>
              <a:buAutoNum type="arabicPeriod"/>
            </a:pPr>
            <a:r>
              <a:rPr lang="zh-CN" altLang="en-US" sz="24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rPr>
              <a:t>案例展示</a:t>
            </a:r>
            <a:endParaRPr lang="en-US" altLang="zh-CN" sz="24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endParaRPr>
          </a:p>
          <a:p>
            <a:pPr>
              <a:lnSpc>
                <a:spcPct val="200000"/>
              </a:lnSpc>
            </a:pPr>
            <a:endParaRPr lang="zh-CN" altLang="en-US" sz="24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endParaRPr>
          </a:p>
          <a:p>
            <a:pPr marL="457200" indent="-457200" algn="l">
              <a:lnSpc>
                <a:spcPct val="200000"/>
              </a:lnSpc>
              <a:buFont typeface="+mj-lt"/>
              <a:buAutoNum type="arabicPeriod"/>
            </a:pPr>
            <a:endParaRPr lang="zh-CN" altLang="en-US" sz="24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048650" name="文本框 21"/>
          <p:cNvSpPr txBox="1"/>
          <p:nvPr>
            <p:custDataLst>
              <p:tags r:id="rId5"/>
            </p:custDataLst>
          </p:nvPr>
        </p:nvSpPr>
        <p:spPr>
          <a:xfrm>
            <a:off x="2192017" y="851313"/>
            <a:ext cx="4205521" cy="922020"/>
          </a:xfrm>
          <a:prstGeom prst="rect">
            <a:avLst/>
          </a:prstGeom>
          <a:noFill/>
        </p:spPr>
        <p:txBody>
          <a:bodyPr wrap="square" rtlCol="0">
            <a:spAutoFit/>
          </a:bodyPr>
          <a:lstStyle/>
          <a:p>
            <a:r>
              <a:rPr lang="zh-CN" altLang="en-US" sz="54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rPr>
              <a:t>目  录</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r>
              <a:rPr lang="zh-CN" altLang="en-US" sz="2800" dirty="0">
                <a:solidFill>
                  <a:schemeClr val="bg1"/>
                </a:solidFill>
                <a:sym typeface="+mn-ea"/>
              </a:rPr>
              <a:t>图像生成案例展示</a:t>
            </a:r>
            <a:endParaRPr lang="en-US" altLang="zh-CN" sz="2800" dirty="0">
              <a:solidFill>
                <a:schemeClr val="bg1"/>
              </a:solidFill>
              <a:sym typeface="+mn-ea"/>
            </a:endParaRP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9A838E0-0B7D-2031-1225-0F5C810EAC70}"/>
              </a:ext>
            </a:extLst>
          </p:cNvPr>
          <p:cNvPicPr>
            <a:picLocks noChangeAspect="1"/>
          </p:cNvPicPr>
          <p:nvPr/>
        </p:nvPicPr>
        <p:blipFill>
          <a:blip r:embed="rId3"/>
          <a:stretch>
            <a:fillRect/>
          </a:stretch>
        </p:blipFill>
        <p:spPr>
          <a:xfrm>
            <a:off x="1168362" y="2222758"/>
            <a:ext cx="2412483" cy="2412483"/>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p:spPr>
      </p:pic>
      <p:sp>
        <p:nvSpPr>
          <p:cNvPr id="4" name="文本框 3">
            <a:extLst>
              <a:ext uri="{FF2B5EF4-FFF2-40B4-BE49-F238E27FC236}">
                <a16:creationId xmlns:a16="http://schemas.microsoft.com/office/drawing/2014/main" id="{9A2F59DB-825F-553D-E5F0-67D6DA06A8F4}"/>
              </a:ext>
            </a:extLst>
          </p:cNvPr>
          <p:cNvSpPr txBox="1"/>
          <p:nvPr/>
        </p:nvSpPr>
        <p:spPr>
          <a:xfrm>
            <a:off x="5435102" y="3908787"/>
            <a:ext cx="3849780" cy="369332"/>
          </a:xfrm>
          <a:prstGeom prst="rect">
            <a:avLst/>
          </a:prstGeom>
          <a:noFill/>
        </p:spPr>
        <p:txBody>
          <a:bodyPr wrap="square">
            <a:spAutoFit/>
          </a:bodyPr>
          <a:lstStyle/>
          <a:p>
            <a:pPr algn="ctr"/>
            <a:r>
              <a:rPr lang="zh-CN" alt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使用</a:t>
            </a:r>
            <a:r>
              <a:rPr lang="en-US" altLang="zh-CN"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CNN</a:t>
            </a:r>
            <a:r>
              <a:rPr lang="zh-CN" alt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实现的恶意软件分类</a:t>
            </a:r>
            <a:r>
              <a:rPr lang="en-US" altLang="zh-CN"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demo</a:t>
            </a:r>
            <a:endParaRPr 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DCBBFF3C-F0E7-5827-8FCB-2BB1D3156EE0}"/>
              </a:ext>
            </a:extLst>
          </p:cNvPr>
          <p:cNvSpPr txBox="1"/>
          <p:nvPr/>
        </p:nvSpPr>
        <p:spPr>
          <a:xfrm>
            <a:off x="5115682" y="2817250"/>
            <a:ext cx="4488619" cy="830997"/>
          </a:xfrm>
          <a:prstGeom prst="rect">
            <a:avLst/>
          </a:prstGeom>
          <a:noFill/>
        </p:spPr>
        <p:txBody>
          <a:bodyPr wrap="square">
            <a:spAutoFit/>
          </a:bodyPr>
          <a:lstStyle/>
          <a:p>
            <a:pPr algn="ctr"/>
            <a:r>
              <a:rPr lang="en-US" sz="2400" b="1" i="1" dirty="0">
                <a:solidFill>
                  <a:srgbClr val="253667"/>
                </a:solidFill>
                <a:effectLst/>
                <a:latin typeface="Times New Roman" panose="02020603050405020304" pitchFamily="18" charset="0"/>
                <a:cs typeface="Times New Roman" panose="02020603050405020304" pitchFamily="18" charset="0"/>
              </a:rPr>
              <a:t>Malware Classification using Convolutional Neural Networks</a:t>
            </a:r>
            <a:endParaRPr lang="en-US" sz="2400" b="1" i="1" dirty="0">
              <a:solidFill>
                <a:srgbClr val="25366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3793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453E14-6225-4A67-8CA2-49EDA8C790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8146" y="2197427"/>
            <a:ext cx="9246440" cy="2296147"/>
          </a:xfrm>
          <a:prstGeom prst="rect">
            <a:avLst/>
          </a:prstGeom>
          <a:noFill/>
          <a:effectLst/>
        </p:spPr>
      </p:pic>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图像生成案例展示</a:t>
            </a:r>
            <a:endParaRPr lang="en-US" altLang="zh-CN" sz="2800" dirty="0">
              <a:solidFill>
                <a:schemeClr val="bg1"/>
              </a:solidFill>
              <a:sym typeface="+mn-ea"/>
            </a:endParaRP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p:cNvSpPr txBox="1"/>
          <p:nvPr/>
        </p:nvSpPr>
        <p:spPr>
          <a:xfrm>
            <a:off x="2636874" y="4919493"/>
            <a:ext cx="6588984" cy="648324"/>
          </a:xfrm>
          <a:prstGeom prst="rect">
            <a:avLst/>
          </a:prstGeom>
          <a:noFill/>
        </p:spPr>
        <p:txBody>
          <a:bodyPr wrap="square" numCol="1" rtlCol="0">
            <a:noAutofit/>
          </a:bodyPr>
          <a:lstStyle>
            <a:defPPr>
              <a:defRPr lang="zh-CN"/>
            </a:defPPr>
            <a:lvl1pPr marL="285750" indent="-285750">
              <a:lnSpc>
                <a:spcPct val="150000"/>
              </a:lnSpc>
              <a:buFont typeface="Arial" panose="020B0604020202020204" pitchFamily="34" charset="0"/>
              <a:buChar char="•"/>
              <a:defRPr sz="2000" b="1">
                <a:latin typeface="宋体" panose="02010600030101010101" pitchFamily="2" charset="-122"/>
                <a:ea typeface="宋体" panose="02010600030101010101" pitchFamily="2" charset="-122"/>
              </a:defRPr>
            </a:lvl1pPr>
          </a:lstStyle>
          <a:p>
            <a:pPr marL="0" indent="0" algn="ctr">
              <a:buNone/>
            </a:pPr>
            <a:r>
              <a:rPr lang="zh-CN" altLang="en-US" dirty="0"/>
              <a:t>对于</a:t>
            </a:r>
            <a:r>
              <a:rPr lang="en-US" altLang="zh-CN" dirty="0" err="1"/>
              <a:t>Beinign</a:t>
            </a:r>
            <a:r>
              <a:rPr lang="zh-CN" altLang="en-US" dirty="0"/>
              <a:t>类型的病毒的转换</a:t>
            </a:r>
          </a:p>
        </p:txBody>
      </p:sp>
    </p:spTree>
    <p:extLst>
      <p:ext uri="{BB962C8B-B14F-4D97-AF65-F5344CB8AC3E}">
        <p14:creationId xmlns:p14="http://schemas.microsoft.com/office/powerpoint/2010/main" val="417237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453E14-6225-4A67-8CA2-49EDA8C790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8146" y="1483190"/>
            <a:ext cx="9246440" cy="3724622"/>
          </a:xfrm>
          <a:prstGeom prst="rect">
            <a:avLst/>
          </a:prstGeom>
          <a:noFill/>
          <a:effectLst/>
        </p:spPr>
      </p:pic>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图像生成案例展示</a:t>
            </a:r>
            <a:endParaRPr lang="en-US" altLang="zh-CN" sz="2800" dirty="0">
              <a:solidFill>
                <a:schemeClr val="bg1"/>
              </a:solidFill>
              <a:sym typeface="+mn-ea"/>
            </a:endParaRP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p:cNvSpPr txBox="1"/>
          <p:nvPr/>
        </p:nvSpPr>
        <p:spPr>
          <a:xfrm>
            <a:off x="2636874" y="5731210"/>
            <a:ext cx="6588984" cy="648324"/>
          </a:xfrm>
          <a:prstGeom prst="rect">
            <a:avLst/>
          </a:prstGeom>
          <a:noFill/>
        </p:spPr>
        <p:txBody>
          <a:bodyPr wrap="square" numCol="1" rtlCol="0">
            <a:noAutofit/>
          </a:bodyPr>
          <a:lstStyle>
            <a:defPPr>
              <a:defRPr lang="zh-CN"/>
            </a:defPPr>
            <a:lvl1pPr marL="285750" indent="-285750">
              <a:lnSpc>
                <a:spcPct val="150000"/>
              </a:lnSpc>
              <a:buFont typeface="Arial" panose="020B0604020202020204" pitchFamily="34" charset="0"/>
              <a:buChar char="•"/>
              <a:defRPr sz="2000" b="1">
                <a:latin typeface="宋体" panose="02010600030101010101" pitchFamily="2" charset="-122"/>
                <a:ea typeface="宋体" panose="02010600030101010101" pitchFamily="2" charset="-122"/>
              </a:defRPr>
            </a:lvl1pPr>
          </a:lstStyle>
          <a:p>
            <a:pPr marL="0" indent="0" algn="ctr">
              <a:buNone/>
            </a:pPr>
            <a:r>
              <a:rPr lang="zh-CN" altLang="en-US" dirty="0"/>
              <a:t>将不同类型的病毒转换为黑白字节</a:t>
            </a:r>
            <a:r>
              <a:rPr lang="en-US" altLang="zh-CN" dirty="0" err="1"/>
              <a:t>png</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453E14-6225-4A67-8CA2-49EDA8C790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4992" y="1771508"/>
            <a:ext cx="9892748" cy="3147986"/>
          </a:xfrm>
          <a:prstGeom prst="rect">
            <a:avLst/>
          </a:prstGeom>
          <a:noFill/>
          <a:effectLst/>
        </p:spPr>
      </p:pic>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图像生成案例展示</a:t>
            </a:r>
            <a:endParaRPr lang="en-US" altLang="zh-CN" sz="2800" dirty="0">
              <a:solidFill>
                <a:schemeClr val="bg1"/>
              </a:solidFill>
              <a:sym typeface="+mn-ea"/>
            </a:endParaRP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p:cNvSpPr txBox="1"/>
          <p:nvPr/>
        </p:nvSpPr>
        <p:spPr>
          <a:xfrm>
            <a:off x="2307606" y="5227482"/>
            <a:ext cx="7247520" cy="648324"/>
          </a:xfrm>
          <a:prstGeom prst="rect">
            <a:avLst/>
          </a:prstGeom>
          <a:noFill/>
        </p:spPr>
        <p:txBody>
          <a:bodyPr wrap="square" numCol="1" rtlCol="0">
            <a:noAutofit/>
          </a:bodyPr>
          <a:lstStyle>
            <a:defPPr>
              <a:defRPr lang="zh-CN"/>
            </a:defPPr>
            <a:lvl1pPr marL="285750" indent="-285750">
              <a:lnSpc>
                <a:spcPct val="150000"/>
              </a:lnSpc>
              <a:buFont typeface="Arial" panose="020B0604020202020204" pitchFamily="34" charset="0"/>
              <a:buChar char="•"/>
              <a:defRPr sz="2000" b="1">
                <a:latin typeface="宋体" panose="02010600030101010101" pitchFamily="2" charset="-122"/>
                <a:ea typeface="宋体" panose="02010600030101010101" pitchFamily="2" charset="-122"/>
              </a:defRPr>
            </a:lvl1pPr>
          </a:lstStyle>
          <a:p>
            <a:pPr marL="0" indent="0" algn="ctr">
              <a:buNone/>
            </a:pPr>
            <a:r>
              <a:rPr lang="en-US" altLang="zh-CN" dirty="0"/>
              <a:t>CNN</a:t>
            </a:r>
            <a:r>
              <a:rPr lang="zh-CN" altLang="en-US" dirty="0"/>
              <a:t>工作流程，由多个卷积层组成，然后是池化层和全连接层。</a:t>
            </a:r>
          </a:p>
        </p:txBody>
      </p:sp>
    </p:spTree>
    <p:extLst>
      <p:ext uri="{BB962C8B-B14F-4D97-AF65-F5344CB8AC3E}">
        <p14:creationId xmlns:p14="http://schemas.microsoft.com/office/powerpoint/2010/main" val="3014846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图像生成案例展示</a:t>
            </a:r>
            <a:endParaRPr lang="en-US" altLang="zh-CN" sz="2800" dirty="0">
              <a:solidFill>
                <a:schemeClr val="bg1"/>
              </a:solidFill>
              <a:sym typeface="+mn-ea"/>
            </a:endParaRP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p:cNvSpPr txBox="1"/>
          <p:nvPr/>
        </p:nvSpPr>
        <p:spPr>
          <a:xfrm>
            <a:off x="2307606" y="4710031"/>
            <a:ext cx="7247520" cy="648324"/>
          </a:xfrm>
          <a:prstGeom prst="rect">
            <a:avLst/>
          </a:prstGeom>
          <a:noFill/>
        </p:spPr>
        <p:txBody>
          <a:bodyPr wrap="square" numCol="1" rtlCol="0">
            <a:noAutofit/>
          </a:bodyPr>
          <a:lstStyle>
            <a:defPPr>
              <a:defRPr lang="zh-CN"/>
            </a:defPPr>
            <a:lvl1pPr marL="285750" indent="-285750">
              <a:lnSpc>
                <a:spcPct val="150000"/>
              </a:lnSpc>
              <a:buFont typeface="Arial" panose="020B0604020202020204" pitchFamily="34" charset="0"/>
              <a:buChar char="•"/>
              <a:defRPr sz="2000" b="1">
                <a:latin typeface="宋体" panose="02010600030101010101" pitchFamily="2" charset="-122"/>
                <a:ea typeface="宋体" panose="02010600030101010101" pitchFamily="2" charset="-122"/>
              </a:defRPr>
            </a:lvl1pPr>
          </a:lstStyle>
          <a:p>
            <a:pPr marL="0" indent="0" algn="ctr">
              <a:buNone/>
            </a:pPr>
            <a:r>
              <a:rPr lang="zh-CN" altLang="en-US" dirty="0"/>
              <a:t>实验结果</a:t>
            </a:r>
          </a:p>
        </p:txBody>
      </p:sp>
      <p:graphicFrame>
        <p:nvGraphicFramePr>
          <p:cNvPr id="2" name="表格 1">
            <a:extLst>
              <a:ext uri="{FF2B5EF4-FFF2-40B4-BE49-F238E27FC236}">
                <a16:creationId xmlns:a16="http://schemas.microsoft.com/office/drawing/2014/main" id="{33CD1809-5DE3-6159-FA5B-52BDDD9291BF}"/>
              </a:ext>
            </a:extLst>
          </p:cNvPr>
          <p:cNvGraphicFramePr>
            <a:graphicFrameLocks noGrp="1"/>
          </p:cNvGraphicFramePr>
          <p:nvPr>
            <p:extLst>
              <p:ext uri="{D42A27DB-BD31-4B8C-83A1-F6EECF244321}">
                <p14:modId xmlns:p14="http://schemas.microsoft.com/office/powerpoint/2010/main" val="2203484025"/>
              </p:ext>
            </p:extLst>
          </p:nvPr>
        </p:nvGraphicFramePr>
        <p:xfrm>
          <a:off x="1829779" y="2714995"/>
          <a:ext cx="8515295" cy="1619656"/>
        </p:xfrm>
        <a:graphic>
          <a:graphicData uri="http://schemas.openxmlformats.org/drawingml/2006/table">
            <a:tbl>
              <a:tblPr/>
              <a:tblGrid>
                <a:gridCol w="1703059">
                  <a:extLst>
                    <a:ext uri="{9D8B030D-6E8A-4147-A177-3AD203B41FA5}">
                      <a16:colId xmlns:a16="http://schemas.microsoft.com/office/drawing/2014/main" val="670197907"/>
                    </a:ext>
                  </a:extLst>
                </a:gridCol>
                <a:gridCol w="1703059">
                  <a:extLst>
                    <a:ext uri="{9D8B030D-6E8A-4147-A177-3AD203B41FA5}">
                      <a16:colId xmlns:a16="http://schemas.microsoft.com/office/drawing/2014/main" val="3739533522"/>
                    </a:ext>
                  </a:extLst>
                </a:gridCol>
                <a:gridCol w="1703059">
                  <a:extLst>
                    <a:ext uri="{9D8B030D-6E8A-4147-A177-3AD203B41FA5}">
                      <a16:colId xmlns:a16="http://schemas.microsoft.com/office/drawing/2014/main" val="3969086750"/>
                    </a:ext>
                  </a:extLst>
                </a:gridCol>
                <a:gridCol w="1703059">
                  <a:extLst>
                    <a:ext uri="{9D8B030D-6E8A-4147-A177-3AD203B41FA5}">
                      <a16:colId xmlns:a16="http://schemas.microsoft.com/office/drawing/2014/main" val="767734274"/>
                    </a:ext>
                  </a:extLst>
                </a:gridCol>
                <a:gridCol w="1703059">
                  <a:extLst>
                    <a:ext uri="{9D8B030D-6E8A-4147-A177-3AD203B41FA5}">
                      <a16:colId xmlns:a16="http://schemas.microsoft.com/office/drawing/2014/main" val="3609564681"/>
                    </a:ext>
                  </a:extLst>
                </a:gridCol>
              </a:tblGrid>
              <a:tr h="400456">
                <a:tc>
                  <a:txBody>
                    <a:bodyPr/>
                    <a:lstStyle/>
                    <a:p>
                      <a:r>
                        <a:rPr lang="en-US" sz="2000" b="1">
                          <a:effectLst/>
                          <a:latin typeface="Times New Roman" panose="02020603050405020304" pitchFamily="18" charset="0"/>
                          <a:cs typeface="Times New Roman" panose="02020603050405020304" pitchFamily="18" charset="0"/>
                        </a:rPr>
                        <a:t>Overall</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b="1">
                          <a:effectLst/>
                          <a:latin typeface="Times New Roman" panose="02020603050405020304" pitchFamily="18" charset="0"/>
                          <a:cs typeface="Times New Roman" panose="02020603050405020304" pitchFamily="18" charset="0"/>
                        </a:rPr>
                        <a:t>precision</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b="1">
                          <a:effectLst/>
                          <a:latin typeface="Times New Roman" panose="02020603050405020304" pitchFamily="18" charset="0"/>
                          <a:cs typeface="Times New Roman" panose="02020603050405020304" pitchFamily="18" charset="0"/>
                        </a:rPr>
                        <a:t>recall</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b="1">
                          <a:effectLst/>
                          <a:latin typeface="Times New Roman" panose="02020603050405020304" pitchFamily="18" charset="0"/>
                          <a:cs typeface="Times New Roman" panose="02020603050405020304" pitchFamily="18" charset="0"/>
                        </a:rPr>
                        <a:t>f1-score</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b="1">
                          <a:effectLst/>
                          <a:latin typeface="Times New Roman" panose="02020603050405020304" pitchFamily="18" charset="0"/>
                          <a:cs typeface="Times New Roman" panose="02020603050405020304" pitchFamily="18" charset="0"/>
                        </a:rPr>
                        <a:t>support</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extLst>
                  <a:ext uri="{0D108BD9-81ED-4DB2-BD59-A6C34878D82A}">
                    <a16:rowId xmlns:a16="http://schemas.microsoft.com/office/drawing/2014/main" val="562066244"/>
                  </a:ext>
                </a:extLst>
              </a:tr>
              <a:tr h="400456">
                <a:tc>
                  <a:txBody>
                    <a:bodyPr/>
                    <a:lstStyle/>
                    <a:p>
                      <a:r>
                        <a:rPr lang="en-US" sz="2000">
                          <a:effectLst/>
                          <a:latin typeface="Times New Roman" panose="02020603050405020304" pitchFamily="18" charset="0"/>
                          <a:cs typeface="Times New Roman" panose="02020603050405020304" pitchFamily="18" charset="0"/>
                        </a:rPr>
                        <a:t>accuracy</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a:effectLst/>
                          <a:latin typeface="Times New Roman" panose="02020603050405020304" pitchFamily="18" charset="0"/>
                          <a:cs typeface="Times New Roman" panose="02020603050405020304" pitchFamily="18" charset="0"/>
                        </a:rPr>
                        <a:t>0.8666</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a:effectLst/>
                          <a:latin typeface="Times New Roman" panose="02020603050405020304" pitchFamily="18" charset="0"/>
                          <a:cs typeface="Times New Roman" panose="02020603050405020304" pitchFamily="18" charset="0"/>
                        </a:rPr>
                        <a:t>0.8666</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a:effectLst/>
                          <a:latin typeface="Times New Roman" panose="02020603050405020304" pitchFamily="18" charset="0"/>
                          <a:cs typeface="Times New Roman" panose="02020603050405020304" pitchFamily="18" charset="0"/>
                        </a:rPr>
                        <a:t>0.8666</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dirty="0">
                          <a:effectLst/>
                          <a:latin typeface="Times New Roman" panose="02020603050405020304" pitchFamily="18" charset="0"/>
                          <a:cs typeface="Times New Roman" panose="02020603050405020304" pitchFamily="18" charset="0"/>
                        </a:rPr>
                        <a:t>0.8666</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extLst>
                  <a:ext uri="{0D108BD9-81ED-4DB2-BD59-A6C34878D82A}">
                    <a16:rowId xmlns:a16="http://schemas.microsoft.com/office/drawing/2014/main" val="1083700371"/>
                  </a:ext>
                </a:extLst>
              </a:tr>
              <a:tr h="400456">
                <a:tc>
                  <a:txBody>
                    <a:bodyPr/>
                    <a:lstStyle/>
                    <a:p>
                      <a:r>
                        <a:rPr lang="en-US" sz="2000">
                          <a:effectLst/>
                          <a:latin typeface="Times New Roman" panose="02020603050405020304" pitchFamily="18" charset="0"/>
                          <a:cs typeface="Times New Roman" panose="02020603050405020304" pitchFamily="18" charset="0"/>
                        </a:rPr>
                        <a:t>macro avg</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a:effectLst/>
                          <a:latin typeface="Times New Roman" panose="02020603050405020304" pitchFamily="18" charset="0"/>
                          <a:cs typeface="Times New Roman" panose="02020603050405020304" pitchFamily="18" charset="0"/>
                        </a:rPr>
                        <a:t>0.81705</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a:effectLst/>
                          <a:latin typeface="Times New Roman" panose="02020603050405020304" pitchFamily="18" charset="0"/>
                          <a:cs typeface="Times New Roman" panose="02020603050405020304" pitchFamily="18" charset="0"/>
                        </a:rPr>
                        <a:t>0.88241</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a:effectLst/>
                          <a:latin typeface="Times New Roman" panose="02020603050405020304" pitchFamily="18" charset="0"/>
                          <a:cs typeface="Times New Roman" panose="02020603050405020304" pitchFamily="18" charset="0"/>
                        </a:rPr>
                        <a:t>0.83163</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a:effectLst/>
                          <a:latin typeface="Times New Roman" panose="02020603050405020304" pitchFamily="18" charset="0"/>
                          <a:cs typeface="Times New Roman" panose="02020603050405020304" pitchFamily="18" charset="0"/>
                        </a:rPr>
                        <a:t>2054.0</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extLst>
                  <a:ext uri="{0D108BD9-81ED-4DB2-BD59-A6C34878D82A}">
                    <a16:rowId xmlns:a16="http://schemas.microsoft.com/office/drawing/2014/main" val="1324493909"/>
                  </a:ext>
                </a:extLst>
              </a:tr>
              <a:tr h="400456">
                <a:tc>
                  <a:txBody>
                    <a:bodyPr/>
                    <a:lstStyle/>
                    <a:p>
                      <a:r>
                        <a:rPr lang="en-US" sz="2000">
                          <a:effectLst/>
                          <a:latin typeface="Times New Roman" panose="02020603050405020304" pitchFamily="18" charset="0"/>
                          <a:cs typeface="Times New Roman" panose="02020603050405020304" pitchFamily="18" charset="0"/>
                        </a:rPr>
                        <a:t>weighted avg</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a:effectLst/>
                          <a:latin typeface="Times New Roman" panose="02020603050405020304" pitchFamily="18" charset="0"/>
                          <a:cs typeface="Times New Roman" panose="02020603050405020304" pitchFamily="18" charset="0"/>
                        </a:rPr>
                        <a:t>0.86608</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a:effectLst/>
                          <a:latin typeface="Times New Roman" panose="02020603050405020304" pitchFamily="18" charset="0"/>
                          <a:cs typeface="Times New Roman" panose="02020603050405020304" pitchFamily="18" charset="0"/>
                        </a:rPr>
                        <a:t>0.8666</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a:effectLst/>
                          <a:latin typeface="Times New Roman" panose="02020603050405020304" pitchFamily="18" charset="0"/>
                          <a:cs typeface="Times New Roman" panose="02020603050405020304" pitchFamily="18" charset="0"/>
                        </a:rPr>
                        <a:t>0.85959</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tc>
                  <a:txBody>
                    <a:bodyPr/>
                    <a:lstStyle/>
                    <a:p>
                      <a:r>
                        <a:rPr lang="en-US" sz="2000" dirty="0">
                          <a:effectLst/>
                          <a:latin typeface="Times New Roman" panose="02020603050405020304" pitchFamily="18" charset="0"/>
                          <a:cs typeface="Times New Roman" panose="02020603050405020304" pitchFamily="18" charset="0"/>
                        </a:rPr>
                        <a:t>2054.0</a:t>
                      </a:r>
                    </a:p>
                  </a:txBody>
                  <a:tcPr marL="108457" marR="108457" marT="50057" marB="50057" anchor="ctr">
                    <a:lnL w="6096" cap="flat" cmpd="sng" algn="ctr">
                      <a:solidFill>
                        <a:srgbClr val="434340"/>
                      </a:solidFill>
                      <a:prstDash val="solid"/>
                      <a:round/>
                      <a:headEnd type="none" w="med" len="med"/>
                      <a:tailEnd type="none" w="med" len="med"/>
                    </a:lnL>
                    <a:lnR w="6096" cap="flat" cmpd="sng" algn="ctr">
                      <a:solidFill>
                        <a:srgbClr val="434340"/>
                      </a:solidFill>
                      <a:prstDash val="solid"/>
                      <a:round/>
                      <a:headEnd type="none" w="med" len="med"/>
                      <a:tailEnd type="none" w="med" len="med"/>
                    </a:lnR>
                    <a:lnT w="6096" cap="flat" cmpd="sng" algn="ctr">
                      <a:solidFill>
                        <a:srgbClr val="434340"/>
                      </a:solidFill>
                      <a:prstDash val="solid"/>
                      <a:round/>
                      <a:headEnd type="none" w="med" len="med"/>
                      <a:tailEnd type="none" w="med" len="med"/>
                    </a:lnT>
                    <a:lnB w="6096" cap="flat" cmpd="sng" algn="ctr">
                      <a:solidFill>
                        <a:srgbClr val="434340"/>
                      </a:solidFill>
                      <a:prstDash val="solid"/>
                      <a:round/>
                      <a:headEnd type="none" w="med" len="med"/>
                      <a:tailEnd type="none" w="med" len="med"/>
                    </a:lnB>
                    <a:noFill/>
                  </a:tcPr>
                </a:tc>
                <a:extLst>
                  <a:ext uri="{0D108BD9-81ED-4DB2-BD59-A6C34878D82A}">
                    <a16:rowId xmlns:a16="http://schemas.microsoft.com/office/drawing/2014/main" val="3065701508"/>
                  </a:ext>
                </a:extLst>
              </a:tr>
            </a:tbl>
          </a:graphicData>
        </a:graphic>
      </p:graphicFrame>
    </p:spTree>
    <p:extLst>
      <p:ext uri="{BB962C8B-B14F-4D97-AF65-F5344CB8AC3E}">
        <p14:creationId xmlns:p14="http://schemas.microsoft.com/office/powerpoint/2010/main" val="1689204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13B66-A309-7659-FDCB-D741828CB839}"/>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22E18F5-AA6A-9B82-8C15-2F0FB883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88193" y="1306884"/>
            <a:ext cx="6086345" cy="3998880"/>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p:spPr>
      </p:pic>
      <p:sp>
        <p:nvSpPr>
          <p:cNvPr id="1048677" name="标题 1">
            <a:extLst>
              <a:ext uri="{FF2B5EF4-FFF2-40B4-BE49-F238E27FC236}">
                <a16:creationId xmlns:a16="http://schemas.microsoft.com/office/drawing/2014/main" id="{8CA5C496-214A-4C96-6E1B-C288BC7FCF17}"/>
              </a:ext>
            </a:extLst>
          </p:cNvPr>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 静态可视化案例展示</a:t>
            </a:r>
            <a:endParaRPr lang="en-US" altLang="zh-CN" sz="2800" dirty="0">
              <a:solidFill>
                <a:schemeClr val="bg1"/>
              </a:solidFill>
              <a:sym typeface="+mn-ea"/>
            </a:endParaRPr>
          </a:p>
        </p:txBody>
      </p:sp>
      <p:cxnSp>
        <p:nvCxnSpPr>
          <p:cNvPr id="3145734" name="直接连接符 4">
            <a:extLst>
              <a:ext uri="{FF2B5EF4-FFF2-40B4-BE49-F238E27FC236}">
                <a16:creationId xmlns:a16="http://schemas.microsoft.com/office/drawing/2014/main" id="{6C61CF1B-410F-B211-C307-257C3FE19E19}"/>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a:extLst>
              <a:ext uri="{FF2B5EF4-FFF2-40B4-BE49-F238E27FC236}">
                <a16:creationId xmlns:a16="http://schemas.microsoft.com/office/drawing/2014/main" id="{A123A666-F53D-54F7-0FE3-F7F7FD51F284}"/>
              </a:ext>
            </a:extLst>
          </p:cNvPr>
          <p:cNvSpPr txBox="1"/>
          <p:nvPr/>
        </p:nvSpPr>
        <p:spPr>
          <a:xfrm>
            <a:off x="2636874" y="5731210"/>
            <a:ext cx="6588984" cy="648324"/>
          </a:xfrm>
          <a:prstGeom prst="rect">
            <a:avLst/>
          </a:prstGeom>
          <a:noFill/>
        </p:spPr>
        <p:txBody>
          <a:bodyPr wrap="square" numCol="1" rtlCol="0">
            <a:noAutofit/>
          </a:bodyPr>
          <a:lstStyle>
            <a:defPPr>
              <a:defRPr lang="zh-CN"/>
            </a:defPPr>
            <a:lvl1pPr marL="285750" indent="-285750">
              <a:lnSpc>
                <a:spcPct val="150000"/>
              </a:lnSpc>
              <a:buFont typeface="Arial" panose="020B0604020202020204" pitchFamily="34" charset="0"/>
              <a:buChar char="•"/>
              <a:defRPr sz="2000" b="1">
                <a:latin typeface="宋体" panose="02010600030101010101" pitchFamily="2" charset="-122"/>
                <a:ea typeface="宋体" panose="02010600030101010101" pitchFamily="2" charset="-122"/>
              </a:defRPr>
            </a:lvl1pPr>
          </a:lstStyle>
          <a:p>
            <a:pPr marL="0" indent="0" algn="ctr">
              <a:buNone/>
            </a:pPr>
            <a:r>
              <a:rPr lang="zh-CN" altLang="en-US" dirty="0"/>
              <a:t>对于一个</a:t>
            </a:r>
            <a:r>
              <a:rPr lang="en-US" altLang="zh-CN" dirty="0"/>
              <a:t>PE</a:t>
            </a:r>
            <a:r>
              <a:rPr lang="zh-CN" altLang="en-US" dirty="0"/>
              <a:t>文件，不同的节区的熵值也不同。</a:t>
            </a:r>
          </a:p>
        </p:txBody>
      </p:sp>
      <p:sp>
        <p:nvSpPr>
          <p:cNvPr id="2" name="AutoShape 2" descr="Unpacking Locky - Malware Analysis - Malware Analysis, News and Indicators">
            <a:extLst>
              <a:ext uri="{FF2B5EF4-FFF2-40B4-BE49-F238E27FC236}">
                <a16:creationId xmlns:a16="http://schemas.microsoft.com/office/drawing/2014/main" id="{B2104DFA-9B5B-1288-152D-49A2D9EB5E0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Unpacking Locky - Malware Analysis - Malware Analysis, News and Indicators">
            <a:extLst>
              <a:ext uri="{FF2B5EF4-FFF2-40B4-BE49-F238E27FC236}">
                <a16:creationId xmlns:a16="http://schemas.microsoft.com/office/drawing/2014/main" id="{F19F2D90-FC94-717E-FB43-8DF86539729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94672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13B66-A309-7659-FDCB-D741828CB839}"/>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22E18F5-AA6A-9B82-8C15-2F0FB883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40836" y="1429560"/>
            <a:ext cx="5284234" cy="3998880"/>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p:spPr>
      </p:pic>
      <p:sp>
        <p:nvSpPr>
          <p:cNvPr id="1048677" name="标题 1">
            <a:extLst>
              <a:ext uri="{FF2B5EF4-FFF2-40B4-BE49-F238E27FC236}">
                <a16:creationId xmlns:a16="http://schemas.microsoft.com/office/drawing/2014/main" id="{8CA5C496-214A-4C96-6E1B-C288BC7FCF17}"/>
              </a:ext>
            </a:extLst>
          </p:cNvPr>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 静态可视化案例展示</a:t>
            </a:r>
            <a:endParaRPr lang="en-US" altLang="zh-CN" sz="2800" dirty="0">
              <a:solidFill>
                <a:schemeClr val="bg1"/>
              </a:solidFill>
              <a:sym typeface="+mn-ea"/>
            </a:endParaRPr>
          </a:p>
        </p:txBody>
      </p:sp>
      <p:cxnSp>
        <p:nvCxnSpPr>
          <p:cNvPr id="3145734" name="直接连接符 4">
            <a:extLst>
              <a:ext uri="{FF2B5EF4-FFF2-40B4-BE49-F238E27FC236}">
                <a16:creationId xmlns:a16="http://schemas.microsoft.com/office/drawing/2014/main" id="{6C61CF1B-410F-B211-C307-257C3FE19E19}"/>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a:extLst>
              <a:ext uri="{FF2B5EF4-FFF2-40B4-BE49-F238E27FC236}">
                <a16:creationId xmlns:a16="http://schemas.microsoft.com/office/drawing/2014/main" id="{A123A666-F53D-54F7-0FE3-F7F7FD51F284}"/>
              </a:ext>
            </a:extLst>
          </p:cNvPr>
          <p:cNvSpPr txBox="1"/>
          <p:nvPr/>
        </p:nvSpPr>
        <p:spPr>
          <a:xfrm>
            <a:off x="2636874" y="5731210"/>
            <a:ext cx="6588984" cy="648324"/>
          </a:xfrm>
          <a:prstGeom prst="rect">
            <a:avLst/>
          </a:prstGeom>
          <a:noFill/>
        </p:spPr>
        <p:txBody>
          <a:bodyPr wrap="square" numCol="1" rtlCol="0">
            <a:noAutofit/>
          </a:bodyPr>
          <a:lstStyle>
            <a:defPPr>
              <a:defRPr lang="zh-CN"/>
            </a:defPPr>
            <a:lvl1pPr marL="285750" indent="-285750">
              <a:lnSpc>
                <a:spcPct val="150000"/>
              </a:lnSpc>
              <a:buFont typeface="Arial" panose="020B0604020202020204" pitchFamily="34" charset="0"/>
              <a:buChar char="•"/>
              <a:defRPr sz="2000" b="1">
                <a:latin typeface="宋体" panose="02010600030101010101" pitchFamily="2" charset="-122"/>
                <a:ea typeface="宋体" panose="02010600030101010101" pitchFamily="2" charset="-122"/>
              </a:defRPr>
            </a:lvl1pPr>
          </a:lstStyle>
          <a:p>
            <a:pPr marL="0" indent="0" algn="ctr">
              <a:buNone/>
            </a:pPr>
            <a:r>
              <a:rPr lang="zh-CN" altLang="en-US" dirty="0"/>
              <a:t>在</a:t>
            </a:r>
            <a:r>
              <a:rPr lang="en-US" altLang="zh-CN" dirty="0"/>
              <a:t>windows</a:t>
            </a:r>
            <a:r>
              <a:rPr lang="zh-CN" altLang="en-US" dirty="0"/>
              <a:t>上可以使用熵值来判断</a:t>
            </a:r>
            <a:r>
              <a:rPr lang="en-US" altLang="zh-CN" dirty="0"/>
              <a:t>PE</a:t>
            </a:r>
            <a:r>
              <a:rPr lang="zh-CN" altLang="en-US" dirty="0"/>
              <a:t>文件是否加壳</a:t>
            </a:r>
          </a:p>
        </p:txBody>
      </p:sp>
      <p:sp>
        <p:nvSpPr>
          <p:cNvPr id="2" name="AutoShape 2" descr="Unpacking Locky - Malware Analysis - Malware Analysis, News and Indicators">
            <a:extLst>
              <a:ext uri="{FF2B5EF4-FFF2-40B4-BE49-F238E27FC236}">
                <a16:creationId xmlns:a16="http://schemas.microsoft.com/office/drawing/2014/main" id="{B2104DFA-9B5B-1288-152D-49A2D9EB5E0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Unpacking Locky - Malware Analysis - Malware Analysis, News and Indicators">
            <a:extLst>
              <a:ext uri="{FF2B5EF4-FFF2-40B4-BE49-F238E27FC236}">
                <a16:creationId xmlns:a16="http://schemas.microsoft.com/office/drawing/2014/main" id="{F19F2D90-FC94-717E-FB43-8DF86539729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文本框 4">
            <a:extLst>
              <a:ext uri="{FF2B5EF4-FFF2-40B4-BE49-F238E27FC236}">
                <a16:creationId xmlns:a16="http://schemas.microsoft.com/office/drawing/2014/main" id="{934F7613-2BC8-65BC-843A-237270A8D8A8}"/>
              </a:ext>
            </a:extLst>
          </p:cNvPr>
          <p:cNvSpPr txBox="1"/>
          <p:nvPr/>
        </p:nvSpPr>
        <p:spPr>
          <a:xfrm>
            <a:off x="8165804" y="3014990"/>
            <a:ext cx="2560778" cy="954107"/>
          </a:xfrm>
          <a:prstGeom prst="rect">
            <a:avLst/>
          </a:prstGeom>
          <a:noFill/>
        </p:spPr>
        <p:txBody>
          <a:bodyPr wrap="square">
            <a:spAutoFit/>
          </a:bodyPr>
          <a:lstStyle/>
          <a:p>
            <a:pPr algn="ctr"/>
            <a:r>
              <a:rPr lang="en-US" altLang="zh-CN" sz="2800" b="1"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Section1</a:t>
            </a:r>
            <a:r>
              <a:rPr lang="zh-CN" altLang="en-US" sz="2800" b="1"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a:t>
            </a:r>
            <a:r>
              <a:rPr lang="en-US" altLang="zh-CN" sz="2800" b="1"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UPX1</a:t>
            </a:r>
          </a:p>
        </p:txBody>
      </p:sp>
    </p:spTree>
    <p:extLst>
      <p:ext uri="{BB962C8B-B14F-4D97-AF65-F5344CB8AC3E}">
        <p14:creationId xmlns:p14="http://schemas.microsoft.com/office/powerpoint/2010/main" val="2598156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13B66-A309-7659-FDCB-D741828CB839}"/>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22E18F5-AA6A-9B82-8C15-2F0FB8833318}"/>
              </a:ext>
            </a:extLst>
          </p:cNvPr>
          <p:cNvPicPr>
            <a:picLocks noChangeAspect="1"/>
          </p:cNvPicPr>
          <p:nvPr/>
        </p:nvPicPr>
        <p:blipFill>
          <a:blip r:embed="rId3"/>
          <a:stretch>
            <a:fillRect/>
          </a:stretch>
        </p:blipFill>
        <p:spPr>
          <a:xfrm>
            <a:off x="1308146" y="1306884"/>
            <a:ext cx="9246440" cy="3998880"/>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p:spPr>
      </p:pic>
      <p:sp>
        <p:nvSpPr>
          <p:cNvPr id="1048677" name="标题 1">
            <a:extLst>
              <a:ext uri="{FF2B5EF4-FFF2-40B4-BE49-F238E27FC236}">
                <a16:creationId xmlns:a16="http://schemas.microsoft.com/office/drawing/2014/main" id="{8CA5C496-214A-4C96-6E1B-C288BC7FCF17}"/>
              </a:ext>
            </a:extLst>
          </p:cNvPr>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 静态可视化案例展示</a:t>
            </a:r>
            <a:endParaRPr lang="en-US" altLang="zh-CN" sz="2800" dirty="0">
              <a:solidFill>
                <a:schemeClr val="bg1"/>
              </a:solidFill>
              <a:sym typeface="+mn-ea"/>
            </a:endParaRPr>
          </a:p>
        </p:txBody>
      </p:sp>
      <p:cxnSp>
        <p:nvCxnSpPr>
          <p:cNvPr id="3145734" name="直接连接符 4">
            <a:extLst>
              <a:ext uri="{FF2B5EF4-FFF2-40B4-BE49-F238E27FC236}">
                <a16:creationId xmlns:a16="http://schemas.microsoft.com/office/drawing/2014/main" id="{6C61CF1B-410F-B211-C307-257C3FE19E19}"/>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a:extLst>
              <a:ext uri="{FF2B5EF4-FFF2-40B4-BE49-F238E27FC236}">
                <a16:creationId xmlns:a16="http://schemas.microsoft.com/office/drawing/2014/main" id="{A123A666-F53D-54F7-0FE3-F7F7FD51F284}"/>
              </a:ext>
            </a:extLst>
          </p:cNvPr>
          <p:cNvSpPr txBox="1"/>
          <p:nvPr/>
        </p:nvSpPr>
        <p:spPr>
          <a:xfrm>
            <a:off x="2636874" y="5731210"/>
            <a:ext cx="6588984" cy="648324"/>
          </a:xfrm>
          <a:prstGeom prst="rect">
            <a:avLst/>
          </a:prstGeom>
          <a:noFill/>
        </p:spPr>
        <p:txBody>
          <a:bodyPr wrap="square" numCol="1" rtlCol="0">
            <a:noAutofit/>
          </a:bodyPr>
          <a:lstStyle>
            <a:defPPr>
              <a:defRPr lang="zh-CN"/>
            </a:defPPr>
            <a:lvl1pPr marL="285750" indent="-285750">
              <a:lnSpc>
                <a:spcPct val="150000"/>
              </a:lnSpc>
              <a:buFont typeface="Arial" panose="020B0604020202020204" pitchFamily="34" charset="0"/>
              <a:buChar char="•"/>
              <a:defRPr sz="2000" b="1">
                <a:latin typeface="宋体" panose="02010600030101010101" pitchFamily="2" charset="-122"/>
                <a:ea typeface="宋体" panose="02010600030101010101" pitchFamily="2" charset="-122"/>
              </a:defRPr>
            </a:lvl1pPr>
          </a:lstStyle>
          <a:p>
            <a:pPr marL="0" indent="0" algn="ctr">
              <a:buNone/>
            </a:pPr>
            <a:r>
              <a:rPr lang="zh-CN" altLang="en-US" dirty="0"/>
              <a:t>使用</a:t>
            </a:r>
            <a:r>
              <a:rPr lang="en-US" altLang="zh-CN" dirty="0"/>
              <a:t>IDA PRO Graph View</a:t>
            </a:r>
            <a:r>
              <a:rPr lang="zh-CN" altLang="en-US" dirty="0"/>
              <a:t>功能查看函数之间的调用关系</a:t>
            </a:r>
          </a:p>
        </p:txBody>
      </p:sp>
    </p:spTree>
    <p:extLst>
      <p:ext uri="{BB962C8B-B14F-4D97-AF65-F5344CB8AC3E}">
        <p14:creationId xmlns:p14="http://schemas.microsoft.com/office/powerpoint/2010/main" val="4177832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875720F-DCA4-451C-9AC2-C717962B7F9E}"/>
              </a:ext>
            </a:extLst>
          </p:cNvPr>
          <p:cNvPicPr>
            <a:picLocks noChangeAspect="1"/>
          </p:cNvPicPr>
          <p:nvPr/>
        </p:nvPicPr>
        <p:blipFill>
          <a:blip r:embed="rId3"/>
          <a:stretch>
            <a:fillRect/>
          </a:stretch>
        </p:blipFill>
        <p:spPr>
          <a:xfrm>
            <a:off x="1728077" y="1321206"/>
            <a:ext cx="8718700" cy="4215588"/>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p:spPr>
      </p:pic>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 静态可视化案例展示</a:t>
            </a: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p:cNvSpPr txBox="1"/>
          <p:nvPr/>
        </p:nvSpPr>
        <p:spPr>
          <a:xfrm>
            <a:off x="2891346" y="5811714"/>
            <a:ext cx="5986254" cy="601923"/>
          </a:xfrm>
          <a:prstGeom prst="rect">
            <a:avLst/>
          </a:prstGeom>
          <a:noFill/>
        </p:spPr>
        <p:txBody>
          <a:bodyPr wrap="square" numCol="1" rtlCol="0">
            <a:noAutofit/>
          </a:bodyPr>
          <a:lstStyle>
            <a:defPPr>
              <a:defRPr lang="zh-CN"/>
            </a:defPPr>
            <a:lvl1pPr indent="0" algn="ctr">
              <a:lnSpc>
                <a:spcPct val="150000"/>
              </a:lnSpc>
              <a:buFont typeface="Arial" panose="020B0604020202020204" pitchFamily="34" charset="0"/>
              <a:buNone/>
              <a:defRPr sz="2000" b="1">
                <a:latin typeface="宋体" panose="02010600030101010101" pitchFamily="2" charset="-122"/>
                <a:ea typeface="宋体" panose="02010600030101010101" pitchFamily="2" charset="-122"/>
              </a:defRPr>
            </a:lvl1pPr>
          </a:lstStyle>
          <a:p>
            <a:r>
              <a:rPr lang="zh-CN" altLang="en-US" dirty="0"/>
              <a:t>可以从中对应找出</a:t>
            </a:r>
            <a:r>
              <a:rPr lang="en-US" altLang="zh-CN" dirty="0"/>
              <a:t>Main</a:t>
            </a:r>
            <a:r>
              <a:rPr lang="zh-CN" altLang="en-US" dirty="0"/>
              <a:t>函数对于其他函数的调用</a:t>
            </a:r>
          </a:p>
        </p:txBody>
      </p:sp>
    </p:spTree>
    <p:extLst>
      <p:ext uri="{BB962C8B-B14F-4D97-AF65-F5344CB8AC3E}">
        <p14:creationId xmlns:p14="http://schemas.microsoft.com/office/powerpoint/2010/main" val="3183572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DC5E31-6367-4CF9-BB5E-02DFC1D57DF1}"/>
              </a:ext>
            </a:extLst>
          </p:cNvPr>
          <p:cNvPicPr>
            <a:picLocks noChangeAspect="1"/>
          </p:cNvPicPr>
          <p:nvPr/>
        </p:nvPicPr>
        <p:blipFill>
          <a:blip r:embed="rId3"/>
          <a:stretch>
            <a:fillRect/>
          </a:stretch>
        </p:blipFill>
        <p:spPr>
          <a:xfrm>
            <a:off x="2520000" y="1173153"/>
            <a:ext cx="7022233" cy="4333253"/>
          </a:xfrm>
          <a:prstGeom prst="rect">
            <a:avLst/>
          </a:prstGeom>
          <a:noFill/>
          <a:effectLst/>
        </p:spPr>
      </p:pic>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 动态可视化案例展示</a:t>
            </a:r>
            <a:endParaRPr lang="en-US" sz="2800" dirty="0">
              <a:solidFill>
                <a:schemeClr val="bg1"/>
              </a:solidFill>
              <a:sym typeface="+mn-ea"/>
            </a:endParaRP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p:cNvSpPr txBox="1"/>
          <p:nvPr/>
        </p:nvSpPr>
        <p:spPr>
          <a:xfrm>
            <a:off x="1347951" y="5718467"/>
            <a:ext cx="9213724" cy="620747"/>
          </a:xfrm>
          <a:prstGeom prst="rect">
            <a:avLst/>
          </a:prstGeom>
          <a:noFill/>
        </p:spPr>
        <p:txBody>
          <a:bodyPr wrap="square" numCol="1" rtlCol="0">
            <a:noAutofit/>
          </a:bodyPr>
          <a:lstStyle>
            <a:defPPr>
              <a:defRPr lang="zh-CN"/>
            </a:defPPr>
            <a:lvl1pPr indent="0" algn="ctr">
              <a:lnSpc>
                <a:spcPct val="150000"/>
              </a:lnSpc>
              <a:buFont typeface="Arial" panose="020B0604020202020204" pitchFamily="34" charset="0"/>
              <a:buNone/>
              <a:defRPr sz="2000" b="1">
                <a:latin typeface="宋体" panose="02010600030101010101" pitchFamily="2" charset="-122"/>
                <a:ea typeface="宋体" panose="02010600030101010101" pitchFamily="2" charset="-122"/>
              </a:defRPr>
            </a:lvl1pPr>
          </a:lstStyle>
          <a:p>
            <a:r>
              <a:rPr lang="zh-CN" altLang="en-US" dirty="0"/>
              <a:t>对于较为复制的多次释放型样本，采取使用沙箱或进程监控软件进行行为捕获。</a:t>
            </a:r>
            <a:endParaRPr lang="en-US" altLang="zh-CN" dirty="0"/>
          </a:p>
          <a:p>
            <a:endParaRPr lang="zh-CN" altLang="en-US" dirty="0"/>
          </a:p>
        </p:txBody>
      </p:sp>
    </p:spTree>
    <p:extLst>
      <p:ext uri="{BB962C8B-B14F-4D97-AF65-F5344CB8AC3E}">
        <p14:creationId xmlns:p14="http://schemas.microsoft.com/office/powerpoint/2010/main" val="294525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4"/>
          <p:cNvGrpSpPr/>
          <p:nvPr/>
        </p:nvGrpSpPr>
        <p:grpSpPr>
          <a:xfrm>
            <a:off x="2560955" y="1357312"/>
            <a:ext cx="7070090" cy="4143375"/>
            <a:chOff x="4020" y="2420"/>
            <a:chExt cx="11134" cy="6525"/>
          </a:xfrm>
        </p:grpSpPr>
        <p:sp>
          <p:nvSpPr>
            <p:cNvPr id="1048669" name="椭圆 3"/>
            <p:cNvSpPr>
              <a:spLocks noChangeArrowheads="1"/>
            </p:cNvSpPr>
            <p:nvPr/>
          </p:nvSpPr>
          <p:spPr bwMode="auto">
            <a:xfrm>
              <a:off x="8536" y="3854"/>
              <a:ext cx="2312" cy="2152"/>
            </a:xfrm>
            <a:prstGeom prst="ellipse">
              <a:avLst/>
            </a:prstGeom>
            <a:ln w="28575">
              <a:solidFill>
                <a:srgbClr val="253667"/>
              </a:solidFill>
            </a:ln>
          </p:spPr>
          <p:style>
            <a:lnRef idx="2">
              <a:schemeClr val="accent3"/>
            </a:lnRef>
            <a:fillRef idx="1">
              <a:schemeClr val="lt1"/>
            </a:fillRef>
            <a:effectRef idx="0">
              <a:schemeClr val="accent3"/>
            </a:effectRef>
            <a:fontRef idx="minor">
              <a:schemeClr val="dk1"/>
            </a:fontRef>
          </p:style>
          <p:txBody>
            <a:bodyPr anchor="ctr"/>
            <a:lstStyle/>
            <a:p>
              <a:pPr algn="ctr" eaLnBrk="0" hangingPunct="0">
                <a:buFontTx/>
                <a:buNone/>
              </a:pPr>
              <a:endParaRPr lang="zh-CN" altLang="zh-CN">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8670" name="文本框 4"/>
            <p:cNvSpPr>
              <a:spLocks noChangeArrowheads="1"/>
            </p:cNvSpPr>
            <p:nvPr/>
          </p:nvSpPr>
          <p:spPr bwMode="auto">
            <a:xfrm>
              <a:off x="8659" y="4058"/>
              <a:ext cx="2065" cy="1684"/>
            </a:xfrm>
            <a:prstGeom prst="rect">
              <a:avLst/>
            </a:prstGeom>
            <a:noFill/>
            <a:ln>
              <a:noFill/>
            </a:ln>
          </p:spPr>
          <p:txBody>
            <a:bodyPr>
              <a:spAutoFit/>
            </a:bodyPr>
            <a:lstStyle/>
            <a:p>
              <a:pPr algn="ctr" eaLnBrk="0" hangingPunct="0"/>
              <a:r>
                <a:rPr lang="en-US" altLang="zh-CN" sz="6600" dirty="0">
                  <a:solidFill>
                    <a:srgbClr val="253667"/>
                  </a:solidFill>
                  <a:latin typeface="Times New Roman" panose="02020603050405020304" pitchFamily="18" charset="0"/>
                  <a:sym typeface="Times New Roman" panose="02020603050405020304" pitchFamily="18" charset="0"/>
                </a:rPr>
                <a:t>01</a:t>
              </a:r>
            </a:p>
          </p:txBody>
        </p:sp>
        <p:sp>
          <p:nvSpPr>
            <p:cNvPr id="1048671" name="直接连接符 14"/>
            <p:cNvSpPr>
              <a:spLocks noChangeShapeType="1"/>
            </p:cNvSpPr>
            <p:nvPr/>
          </p:nvSpPr>
          <p:spPr bwMode="auto">
            <a:xfrm>
              <a:off x="7677" y="6020"/>
              <a:ext cx="3850" cy="0"/>
            </a:xfrm>
            <a:prstGeom prst="line">
              <a:avLst/>
            </a:prstGeom>
            <a:ln w="12700">
              <a:solidFill>
                <a:srgbClr val="253667"/>
              </a:solidFill>
            </a:ln>
          </p:spPr>
          <p:style>
            <a:lnRef idx="1">
              <a:schemeClr val="accent4"/>
            </a:lnRef>
            <a:fillRef idx="0">
              <a:schemeClr val="accent4"/>
            </a:fillRef>
            <a:effectRef idx="0">
              <a:schemeClr val="accent4"/>
            </a:effectRef>
            <a:fontRef idx="minor">
              <a:schemeClr val="tx1"/>
            </a:fontRef>
          </p:style>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48672" name="文本框 15"/>
            <p:cNvSpPr>
              <a:spLocks noChangeArrowheads="1"/>
            </p:cNvSpPr>
            <p:nvPr/>
          </p:nvSpPr>
          <p:spPr bwMode="auto">
            <a:xfrm>
              <a:off x="4020" y="6253"/>
              <a:ext cx="11134" cy="1016"/>
            </a:xfrm>
            <a:prstGeom prst="rect">
              <a:avLst/>
            </a:prstGeom>
            <a:noFill/>
            <a:ln>
              <a:noFill/>
            </a:ln>
          </p:spPr>
          <p:txBody>
            <a:bodyPr wrap="square">
              <a:spAutoFit/>
            </a:bodyPr>
            <a:lstStyle/>
            <a:p>
              <a:pPr algn="ctr"/>
              <a:r>
                <a:rPr lang="zh-CN" altLang="en-US" sz="36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rPr>
                <a:t>恶意软件可视化技术概述</a:t>
              </a:r>
              <a:endParaRPr lang="zh-CN" altLang="da-DK" sz="3600" b="1" dirty="0">
                <a:solidFill>
                  <a:srgbClr val="324273"/>
                </a:solidFill>
                <a:latin typeface="Times New Roman" panose="02020603050405020304" pitchFamily="18" charset="0"/>
                <a:cs typeface="Times New Roman" panose="02020603050405020304" pitchFamily="18" charset="0"/>
                <a:sym typeface="Times New Roman" panose="02020603050405020304" pitchFamily="18" charset="0"/>
              </a:endParaRPr>
            </a:p>
          </p:txBody>
        </p:sp>
        <p:grpSp>
          <p:nvGrpSpPr>
            <p:cNvPr id="88" name="组合 2"/>
            <p:cNvGrpSpPr>
              <a:grpSpLocks noChangeAspect="1"/>
            </p:cNvGrpSpPr>
            <p:nvPr/>
          </p:nvGrpSpPr>
          <p:grpSpPr bwMode="auto">
            <a:xfrm>
              <a:off x="4355" y="2420"/>
              <a:ext cx="10465" cy="6525"/>
              <a:chOff x="0" y="0"/>
              <a:chExt cx="6644409" cy="4143925"/>
            </a:xfrm>
          </p:grpSpPr>
          <p:pic>
            <p:nvPicPr>
              <p:cNvPr id="2097160" name="图片 26"/>
              <p:cNvPicPr>
                <a:picLocks noChangeAspect="1" noChangeArrowheads="1"/>
              </p:cNvPicPr>
              <p:nvPr/>
            </p:nvPicPr>
            <p:blipFill>
              <a:blip r:embed="rId3">
                <a:grayscl/>
              </a:blip>
              <a:srcRect/>
              <a:stretch>
                <a:fillRect/>
              </a:stretch>
            </p:blipFill>
            <p:spPr bwMode="auto">
              <a:xfrm rot="10800000" flipH="1">
                <a:off x="0" y="3994879"/>
                <a:ext cx="6644409" cy="149046"/>
              </a:xfrm>
              <a:prstGeom prst="rect">
                <a:avLst/>
              </a:prstGeom>
              <a:noFill/>
              <a:ln>
                <a:noFill/>
              </a:ln>
            </p:spPr>
          </p:pic>
          <p:pic>
            <p:nvPicPr>
              <p:cNvPr id="2097161" name="图片 28"/>
              <p:cNvPicPr>
                <a:picLocks noChangeAspect="1" noChangeArrowheads="1"/>
              </p:cNvPicPr>
              <p:nvPr/>
            </p:nvPicPr>
            <p:blipFill>
              <a:blip r:embed="rId3">
                <a:grayscl/>
              </a:blip>
              <a:srcRect/>
              <a:stretch>
                <a:fillRect/>
              </a:stretch>
            </p:blipFill>
            <p:spPr bwMode="auto">
              <a:xfrm rot="10800000" flipH="1" flipV="1">
                <a:off x="0" y="0"/>
                <a:ext cx="6644409" cy="149046"/>
              </a:xfrm>
              <a:prstGeom prst="rect">
                <a:avLst/>
              </a:prstGeom>
              <a:noFill/>
              <a:ln>
                <a:noFill/>
              </a:ln>
            </p:spPr>
          </p:pic>
        </p:grpSp>
      </p:gr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F768F5-12B6-48BB-A2EA-340BAAB6B93A}"/>
              </a:ext>
            </a:extLst>
          </p:cNvPr>
          <p:cNvPicPr>
            <a:picLocks noChangeAspect="1"/>
          </p:cNvPicPr>
          <p:nvPr/>
        </p:nvPicPr>
        <p:blipFill>
          <a:blip r:embed="rId3"/>
          <a:stretch>
            <a:fillRect/>
          </a:stretch>
        </p:blipFill>
        <p:spPr>
          <a:xfrm>
            <a:off x="1955639" y="1279854"/>
            <a:ext cx="7868846" cy="4195604"/>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p:spPr>
      </p:pic>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 动态可视化案例展示</a:t>
            </a:r>
            <a:endParaRPr lang="en-US" sz="2800" dirty="0">
              <a:solidFill>
                <a:schemeClr val="bg1"/>
              </a:solidFill>
              <a:sym typeface="+mn-ea"/>
            </a:endParaRP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p:cNvSpPr txBox="1"/>
          <p:nvPr/>
        </p:nvSpPr>
        <p:spPr>
          <a:xfrm>
            <a:off x="2520000" y="5660189"/>
            <a:ext cx="6833998" cy="572675"/>
          </a:xfrm>
          <a:prstGeom prst="rect">
            <a:avLst/>
          </a:prstGeom>
          <a:noFill/>
        </p:spPr>
        <p:txBody>
          <a:bodyPr wrap="square" numCol="1" rtlCol="0">
            <a:noAutofit/>
          </a:bodyPr>
          <a:lstStyle>
            <a:defPPr>
              <a:defRPr lang="zh-CN"/>
            </a:defPPr>
            <a:lvl1pPr indent="0" algn="ctr">
              <a:lnSpc>
                <a:spcPct val="150000"/>
              </a:lnSpc>
              <a:buFont typeface="Arial" panose="020B0604020202020204" pitchFamily="34" charset="0"/>
              <a:buNone/>
              <a:defRPr sz="2000" b="1">
                <a:latin typeface="宋体" panose="02010600030101010101" pitchFamily="2" charset="-122"/>
                <a:ea typeface="宋体" panose="02010600030101010101" pitchFamily="2" charset="-122"/>
              </a:defRPr>
            </a:lvl1pPr>
          </a:lstStyle>
          <a:p>
            <a:r>
              <a:rPr lang="zh-CN" altLang="en-US" dirty="0"/>
              <a:t>使用</a:t>
            </a:r>
            <a:r>
              <a:rPr lang="en-US" altLang="zh-CN" dirty="0"/>
              <a:t>Process Monitor</a:t>
            </a:r>
            <a:r>
              <a:rPr lang="zh-CN" altLang="en-US" dirty="0"/>
              <a:t>记录下的恶意软件运行与释放过程</a:t>
            </a:r>
            <a:endParaRPr lang="en-US" altLang="zh-CN" dirty="0"/>
          </a:p>
          <a:p>
            <a:endParaRPr lang="zh-CN" altLang="en-US" dirty="0"/>
          </a:p>
        </p:txBody>
      </p:sp>
    </p:spTree>
    <p:extLst>
      <p:ext uri="{BB962C8B-B14F-4D97-AF65-F5344CB8AC3E}">
        <p14:creationId xmlns:p14="http://schemas.microsoft.com/office/powerpoint/2010/main" val="3447814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 动态可视化案例展示</a:t>
            </a:r>
            <a:endParaRPr lang="en-US" sz="2800" dirty="0">
              <a:solidFill>
                <a:schemeClr val="bg1"/>
              </a:solidFill>
              <a:sym typeface="+mn-ea"/>
            </a:endParaRP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0DDD9FC7-AEFB-4A74-838B-DD6FFD8546D1}"/>
              </a:ext>
            </a:extLst>
          </p:cNvPr>
          <p:cNvPicPr>
            <a:picLocks noChangeAspect="1"/>
          </p:cNvPicPr>
          <p:nvPr/>
        </p:nvPicPr>
        <p:blipFill>
          <a:blip r:embed="rId3"/>
          <a:stretch>
            <a:fillRect/>
          </a:stretch>
        </p:blipFill>
        <p:spPr>
          <a:xfrm>
            <a:off x="2117891" y="1280972"/>
            <a:ext cx="7827822" cy="4235478"/>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p:spPr>
      </p:pic>
      <p:sp>
        <p:nvSpPr>
          <p:cNvPr id="1048679" name="文本框 1"/>
          <p:cNvSpPr txBox="1"/>
          <p:nvPr/>
        </p:nvSpPr>
        <p:spPr>
          <a:xfrm>
            <a:off x="2317091" y="5836330"/>
            <a:ext cx="7429422" cy="636470"/>
          </a:xfrm>
          <a:prstGeom prst="rect">
            <a:avLst/>
          </a:prstGeom>
          <a:noFill/>
        </p:spPr>
        <p:txBody>
          <a:bodyPr wrap="square" numCol="1" rtlCol="0">
            <a:noAutofit/>
          </a:bodyPr>
          <a:lstStyle>
            <a:defPPr>
              <a:defRPr lang="zh-CN"/>
            </a:defPPr>
            <a:lvl1pPr indent="0" algn="ctr">
              <a:lnSpc>
                <a:spcPct val="150000"/>
              </a:lnSpc>
              <a:buFont typeface="Arial" panose="020B0604020202020204" pitchFamily="34" charset="0"/>
              <a:buNone/>
              <a:defRPr sz="2000" b="1">
                <a:latin typeface="宋体" panose="02010600030101010101" pitchFamily="2" charset="-122"/>
                <a:ea typeface="宋体" panose="02010600030101010101" pitchFamily="2" charset="-122"/>
              </a:defRPr>
            </a:lvl1pPr>
          </a:lstStyle>
          <a:p>
            <a:r>
              <a:rPr lang="zh-CN" altLang="en-US" dirty="0"/>
              <a:t>使用</a:t>
            </a:r>
            <a:r>
              <a:rPr lang="en-US" altLang="zh-CN" dirty="0" err="1"/>
              <a:t>ProcDOT</a:t>
            </a:r>
            <a:r>
              <a:rPr lang="zh-CN" altLang="en-US" dirty="0"/>
              <a:t>分析从</a:t>
            </a:r>
            <a:r>
              <a:rPr lang="en-US" altLang="zh-CN" dirty="0"/>
              <a:t>Process Monitor</a:t>
            </a:r>
            <a:r>
              <a:rPr lang="zh-CN" altLang="en-US" dirty="0"/>
              <a:t>中转储出的进程交互数据</a:t>
            </a:r>
            <a:endParaRPr lang="en-US" altLang="zh-CN" dirty="0"/>
          </a:p>
          <a:p>
            <a:endParaRPr lang="zh-CN" altLang="en-US" dirty="0"/>
          </a:p>
        </p:txBody>
      </p:sp>
    </p:spTree>
    <p:extLst>
      <p:ext uri="{BB962C8B-B14F-4D97-AF65-F5344CB8AC3E}">
        <p14:creationId xmlns:p14="http://schemas.microsoft.com/office/powerpoint/2010/main" val="846316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 动态可视化案例展示</a:t>
            </a:r>
            <a:endParaRPr lang="en-US" sz="2800" dirty="0">
              <a:solidFill>
                <a:schemeClr val="bg1"/>
              </a:solidFill>
              <a:sym typeface="+mn-ea"/>
            </a:endParaRP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p:cNvSpPr txBox="1"/>
          <p:nvPr/>
        </p:nvSpPr>
        <p:spPr>
          <a:xfrm>
            <a:off x="614400" y="1022209"/>
            <a:ext cx="10834803" cy="5292191"/>
          </a:xfrm>
          <a:prstGeom prst="rect">
            <a:avLst/>
          </a:prstGeom>
          <a:noFill/>
        </p:spPr>
        <p:txBody>
          <a:bodyPr wrap="square" numCol="1" rtlCol="0">
            <a:noAutofit/>
          </a:bodyPr>
          <a:lstStyle>
            <a:defPPr>
              <a:defRPr lang="zh-CN"/>
            </a:defPPr>
            <a:lvl1pPr indent="0" algn="ctr">
              <a:lnSpc>
                <a:spcPct val="150000"/>
              </a:lnSpc>
              <a:buFont typeface="Arial" panose="020B0604020202020204" pitchFamily="34" charset="0"/>
              <a:buNone/>
              <a:defRPr sz="2000" b="1">
                <a:latin typeface="宋体" panose="02010600030101010101" pitchFamily="2" charset="-122"/>
                <a:ea typeface="宋体" panose="02010600030101010101" pitchFamily="2" charset="-122"/>
              </a:defRPr>
            </a:lvl1pPr>
          </a:lstStyle>
          <a:p>
            <a:r>
              <a:rPr lang="zh-CN" altLang="en-US" dirty="0"/>
              <a:t>放大后看细节，可以找到文件释放的对应关系</a:t>
            </a:r>
          </a:p>
        </p:txBody>
      </p:sp>
      <p:pic>
        <p:nvPicPr>
          <p:cNvPr id="3" name="图片 2">
            <a:extLst>
              <a:ext uri="{FF2B5EF4-FFF2-40B4-BE49-F238E27FC236}">
                <a16:creationId xmlns:a16="http://schemas.microsoft.com/office/drawing/2014/main" id="{776F59BA-5397-4ED0-866F-C2B7D6C1327A}"/>
              </a:ext>
            </a:extLst>
          </p:cNvPr>
          <p:cNvPicPr>
            <a:picLocks noChangeAspect="1"/>
          </p:cNvPicPr>
          <p:nvPr/>
        </p:nvPicPr>
        <p:blipFill>
          <a:blip r:embed="rId3"/>
          <a:stretch>
            <a:fillRect/>
          </a:stretch>
        </p:blipFill>
        <p:spPr>
          <a:xfrm>
            <a:off x="1851304" y="2026529"/>
            <a:ext cx="8489392" cy="3971071"/>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p:spPr>
      </p:pic>
    </p:spTree>
    <p:extLst>
      <p:ext uri="{BB962C8B-B14F-4D97-AF65-F5344CB8AC3E}">
        <p14:creationId xmlns:p14="http://schemas.microsoft.com/office/powerpoint/2010/main" val="2945160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 动态可视化案例展示</a:t>
            </a:r>
            <a:endParaRPr lang="en-US" sz="2800" dirty="0">
              <a:solidFill>
                <a:schemeClr val="bg1"/>
              </a:solidFill>
              <a:sym typeface="+mn-ea"/>
            </a:endParaRP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76F59BA-5397-4ED0-866F-C2B7D6C132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6808" y="1429286"/>
            <a:ext cx="6015969" cy="4673799"/>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p:spPr>
      </p:pic>
      <p:sp>
        <p:nvSpPr>
          <p:cNvPr id="2" name="文本框 1">
            <a:extLst>
              <a:ext uri="{FF2B5EF4-FFF2-40B4-BE49-F238E27FC236}">
                <a16:creationId xmlns:a16="http://schemas.microsoft.com/office/drawing/2014/main" id="{4FF4ED99-E2BA-FB8F-6C63-733F971A4085}"/>
              </a:ext>
            </a:extLst>
          </p:cNvPr>
          <p:cNvSpPr txBox="1"/>
          <p:nvPr/>
        </p:nvSpPr>
        <p:spPr>
          <a:xfrm>
            <a:off x="7094967" y="3806546"/>
            <a:ext cx="4153310" cy="590460"/>
          </a:xfrm>
          <a:prstGeom prst="rect">
            <a:avLst/>
          </a:prstGeom>
          <a:noFill/>
        </p:spPr>
        <p:txBody>
          <a:bodyPr wrap="square" numCol="1" rtlCol="0">
            <a:noAutofit/>
          </a:bodyPr>
          <a:lstStyle>
            <a:defPPr>
              <a:defRPr lang="zh-CN"/>
            </a:defPPr>
            <a:lvl1pPr indent="0" algn="ctr">
              <a:lnSpc>
                <a:spcPct val="150000"/>
              </a:lnSpc>
              <a:buFont typeface="Arial" panose="020B0604020202020204" pitchFamily="34" charset="0"/>
              <a:buNone/>
              <a:defRPr sz="2000" b="1">
                <a:latin typeface="宋体" panose="02010600030101010101" pitchFamily="2" charset="-122"/>
                <a:ea typeface="宋体" panose="02010600030101010101" pitchFamily="2" charset="-122"/>
              </a:defRPr>
            </a:lvl1pPr>
          </a:lstStyle>
          <a:p>
            <a:pPr algn="l"/>
            <a:r>
              <a:rPr lang="en-US" altLang="zh-CN" dirty="0" err="1"/>
              <a:t>Virustotal</a:t>
            </a:r>
            <a:r>
              <a:rPr lang="zh-CN" altLang="en-US" dirty="0"/>
              <a:t>提供攻击链条追溯功能</a:t>
            </a:r>
            <a:endParaRPr lang="en-US" altLang="zh-CN" dirty="0"/>
          </a:p>
          <a:p>
            <a:pPr algn="l"/>
            <a:endParaRPr lang="zh-CN" altLang="en-US" dirty="0"/>
          </a:p>
        </p:txBody>
      </p:sp>
      <p:sp>
        <p:nvSpPr>
          <p:cNvPr id="4" name="文本框 3">
            <a:extLst>
              <a:ext uri="{FF2B5EF4-FFF2-40B4-BE49-F238E27FC236}">
                <a16:creationId xmlns:a16="http://schemas.microsoft.com/office/drawing/2014/main" id="{5CE6801F-6B74-8819-0F4D-EBF3ABE289E2}"/>
              </a:ext>
            </a:extLst>
          </p:cNvPr>
          <p:cNvSpPr txBox="1"/>
          <p:nvPr/>
        </p:nvSpPr>
        <p:spPr>
          <a:xfrm>
            <a:off x="7246732" y="4453490"/>
            <a:ext cx="3849780" cy="1200329"/>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图片中展示了一个推特𝕏盗号黑产的攻击流程</a:t>
            </a:r>
            <a:endParaRPr lang="en-US" altLang="zh-CN"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其最终</a:t>
            </a:r>
            <a:r>
              <a:rPr lang="en-US" altLang="zh-CN"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c2</a:t>
            </a:r>
            <a:r>
              <a:rPr lang="zh-CN" alt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被追溯到躲在</a:t>
            </a:r>
            <a:r>
              <a:rPr lang="en-US" altLang="zh-CN" dirty="0" err="1">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cf</a:t>
            </a:r>
            <a:r>
              <a:rPr lang="en-US" altLang="zh-CN"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 </a:t>
            </a:r>
            <a:r>
              <a:rPr lang="en-US" altLang="zh-CN" dirty="0" err="1">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cdn</a:t>
            </a:r>
            <a:r>
              <a:rPr lang="zh-CN" alt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后的某个</a:t>
            </a:r>
            <a:r>
              <a:rPr lang="en-US" altLang="zh-CN"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IP</a:t>
            </a:r>
            <a:r>
              <a:rPr lang="zh-CN" alt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a:t>
            </a:r>
            <a:endParaRPr 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14244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 动态可视化案例展示</a:t>
            </a:r>
            <a:endParaRPr lang="en-US" sz="2800" dirty="0">
              <a:solidFill>
                <a:schemeClr val="bg1"/>
              </a:solidFill>
              <a:sym typeface="+mn-ea"/>
            </a:endParaRP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76F59BA-5397-4ED0-866F-C2B7D6C132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2076" y="1429286"/>
            <a:ext cx="5905432" cy="4673799"/>
          </a:xfrm>
          <a:prstGeom prst="rect">
            <a:avLst/>
          </a:prstGeom>
          <a:noFill/>
          <a:effectLst>
            <a:outerShdw blurRad="228600" dist="139700" dir="5400000" sx="103000" sy="103000" algn="tl" rotWithShape="0">
              <a:prstClr val="black">
                <a:alpha val="22000"/>
              </a:prstClr>
            </a:outerShdw>
            <a:reflection blurRad="88900" stA="46000" endPos="30000" dist="88900" dir="5400000" sy="-100000" algn="bl" rotWithShape="0"/>
          </a:effectLst>
        </p:spPr>
      </p:pic>
      <p:sp>
        <p:nvSpPr>
          <p:cNvPr id="2" name="文本框 1">
            <a:extLst>
              <a:ext uri="{FF2B5EF4-FFF2-40B4-BE49-F238E27FC236}">
                <a16:creationId xmlns:a16="http://schemas.microsoft.com/office/drawing/2014/main" id="{4FF4ED99-E2BA-FB8F-6C63-733F971A4085}"/>
              </a:ext>
            </a:extLst>
          </p:cNvPr>
          <p:cNvSpPr txBox="1"/>
          <p:nvPr/>
        </p:nvSpPr>
        <p:spPr>
          <a:xfrm>
            <a:off x="7331062" y="3882144"/>
            <a:ext cx="3208616" cy="590460"/>
          </a:xfrm>
          <a:prstGeom prst="rect">
            <a:avLst/>
          </a:prstGeom>
          <a:noFill/>
        </p:spPr>
        <p:txBody>
          <a:bodyPr wrap="square" numCol="1" rtlCol="0">
            <a:noAutofit/>
          </a:bodyPr>
          <a:lstStyle>
            <a:defPPr>
              <a:defRPr lang="zh-CN"/>
            </a:defPPr>
            <a:lvl1pPr indent="0" algn="ctr">
              <a:lnSpc>
                <a:spcPct val="150000"/>
              </a:lnSpc>
              <a:buFont typeface="Arial" panose="020B0604020202020204" pitchFamily="34" charset="0"/>
              <a:buNone/>
              <a:defRPr sz="2000" b="1">
                <a:latin typeface="宋体" panose="02010600030101010101" pitchFamily="2" charset="-122"/>
                <a:ea typeface="宋体" panose="02010600030101010101" pitchFamily="2" charset="-122"/>
              </a:defRPr>
            </a:lvl1pPr>
          </a:lstStyle>
          <a:p>
            <a:pPr algn="l"/>
            <a:r>
              <a:rPr lang="zh-CN" altLang="en-US" dirty="0"/>
              <a:t>恶意流量可视化分析</a:t>
            </a:r>
          </a:p>
        </p:txBody>
      </p:sp>
      <p:sp>
        <p:nvSpPr>
          <p:cNvPr id="4" name="文本框 3">
            <a:extLst>
              <a:ext uri="{FF2B5EF4-FFF2-40B4-BE49-F238E27FC236}">
                <a16:creationId xmlns:a16="http://schemas.microsoft.com/office/drawing/2014/main" id="{5CE6801F-6B74-8819-0F4D-EBF3ABE289E2}"/>
              </a:ext>
            </a:extLst>
          </p:cNvPr>
          <p:cNvSpPr txBox="1"/>
          <p:nvPr/>
        </p:nvSpPr>
        <p:spPr>
          <a:xfrm>
            <a:off x="7402677" y="4583779"/>
            <a:ext cx="3849780" cy="1200329"/>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目前主流的流量分析思路为不进行包的深度检索</a:t>
            </a:r>
            <a:endParaRPr lang="en-US" altLang="zh-CN"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rPr>
              <a:t>而是通过分析包的时域、频域数学特征来进行识别。</a:t>
            </a:r>
            <a:endParaRPr lang="en-US" dirty="0">
              <a:solidFill>
                <a:schemeClr val="tx1">
                  <a:lumMod val="50000"/>
                  <a:lumOff val="50000"/>
                </a:schemeClr>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33605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矩形 25"/>
          <p:cNvSpPr/>
          <p:nvPr/>
        </p:nvSpPr>
        <p:spPr>
          <a:xfrm>
            <a:off x="11288395" y="6281420"/>
            <a:ext cx="327660" cy="349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2" name="等腰三角形 26"/>
          <p:cNvSpPr/>
          <p:nvPr/>
        </p:nvSpPr>
        <p:spPr>
          <a:xfrm rot="10800000">
            <a:off x="11288395" y="6631305"/>
            <a:ext cx="327660" cy="22669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7"/>
          <p:cNvGrpSpPr/>
          <p:nvPr/>
        </p:nvGrpSpPr>
        <p:grpSpPr>
          <a:xfrm>
            <a:off x="2276475" y="2262505"/>
            <a:ext cx="7639050" cy="2332990"/>
            <a:chOff x="2732405" y="2297430"/>
            <a:chExt cx="7639050" cy="2332990"/>
          </a:xfrm>
        </p:grpSpPr>
        <p:grpSp>
          <p:nvGrpSpPr>
            <p:cNvPr id="66" name="组合 2"/>
            <p:cNvGrpSpPr/>
            <p:nvPr/>
          </p:nvGrpSpPr>
          <p:grpSpPr>
            <a:xfrm>
              <a:off x="3117215" y="2297430"/>
              <a:ext cx="7254240" cy="2332990"/>
              <a:chOff x="3117215" y="2297430"/>
              <a:chExt cx="7254240" cy="2332990"/>
            </a:xfrm>
          </p:grpSpPr>
          <p:sp>
            <p:nvSpPr>
              <p:cNvPr id="1048623" name="矩形 4"/>
              <p:cNvSpPr/>
              <p:nvPr/>
            </p:nvSpPr>
            <p:spPr>
              <a:xfrm>
                <a:off x="3159760" y="4448175"/>
                <a:ext cx="7211695" cy="182245"/>
              </a:xfrm>
              <a:prstGeom prst="rect">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1"/>
              <p:cNvGrpSpPr/>
              <p:nvPr/>
            </p:nvGrpSpPr>
            <p:grpSpPr>
              <a:xfrm>
                <a:off x="3117215" y="2297430"/>
                <a:ext cx="5996305" cy="2332990"/>
                <a:chOff x="3117215" y="2297430"/>
                <a:chExt cx="5996305" cy="2332990"/>
              </a:xfrm>
            </p:grpSpPr>
            <p:sp>
              <p:nvSpPr>
                <p:cNvPr id="1048624" name="矩形 3"/>
                <p:cNvSpPr/>
                <p:nvPr/>
              </p:nvSpPr>
              <p:spPr>
                <a:xfrm>
                  <a:off x="3117215" y="2297430"/>
                  <a:ext cx="141605" cy="2332990"/>
                </a:xfrm>
                <a:prstGeom prst="rect">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5" name="矩形 5"/>
                <p:cNvSpPr/>
                <p:nvPr/>
              </p:nvSpPr>
              <p:spPr>
                <a:xfrm>
                  <a:off x="3575685" y="2987675"/>
                  <a:ext cx="5537835" cy="1247140"/>
                </a:xfrm>
                <a:prstGeom prst="rect">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6" name="文本框 6"/>
                <p:cNvSpPr txBox="1"/>
                <p:nvPr/>
              </p:nvSpPr>
              <p:spPr>
                <a:xfrm>
                  <a:off x="3900170" y="3103880"/>
                  <a:ext cx="4756785" cy="1014730"/>
                </a:xfrm>
                <a:prstGeom prst="rect">
                  <a:avLst/>
                </a:prstGeom>
                <a:noFill/>
              </p:spPr>
              <p:txBody>
                <a:bodyPr wrap="square" rtlCol="0">
                  <a:spAutoFit/>
                </a:bodyPr>
                <a:lstStyle/>
                <a:p>
                  <a:pPr algn="ctr"/>
                  <a:r>
                    <a:rPr lang="zh-CN" altLang="en-US" sz="6000" b="1" dirty="0">
                      <a:solidFill>
                        <a:schemeClr val="bg1"/>
                      </a:solidFill>
                    </a:rPr>
                    <a:t>感谢观看</a:t>
                  </a:r>
                </a:p>
              </p:txBody>
            </p:sp>
          </p:grpSp>
        </p:grpSp>
        <p:sp>
          <p:nvSpPr>
            <p:cNvPr id="1048627" name="矩形 12"/>
            <p:cNvSpPr/>
            <p:nvPr/>
          </p:nvSpPr>
          <p:spPr>
            <a:xfrm>
              <a:off x="2732405" y="2496820"/>
              <a:ext cx="4645660" cy="212725"/>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txBox="1"/>
          <p:nvPr/>
        </p:nvSpPr>
        <p:spPr>
          <a:xfrm>
            <a:off x="360000" y="180000"/>
            <a:ext cx="4320000"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zh-CN" altLang="en-US" sz="2800" dirty="0">
                <a:solidFill>
                  <a:schemeClr val="bg1"/>
                </a:solidFill>
                <a:sym typeface="+mn-ea"/>
              </a:rPr>
              <a:t>概述</a:t>
            </a: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sp>
        <p:nvSpPr>
          <p:cNvPr id="1048679" name="文本框 1"/>
          <p:cNvSpPr txBox="1"/>
          <p:nvPr/>
        </p:nvSpPr>
        <p:spPr>
          <a:xfrm>
            <a:off x="811212" y="4864565"/>
            <a:ext cx="10569575" cy="1032343"/>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marL="285750" indent="-285750">
              <a:lnSpc>
                <a:spcPct val="150000"/>
              </a:lnSpc>
              <a:buFont typeface="Arial" panose="020B0604020202020204" pitchFamily="34" charset="0"/>
              <a:buChar char="•"/>
            </a:pPr>
            <a:r>
              <a:rPr lang="zh-CN" altLang="en-US" sz="2000" b="1" dirty="0"/>
              <a:t>形式：恶意软件二进制（</a:t>
            </a:r>
            <a:r>
              <a:rPr lang="en-US" altLang="zh-CN" sz="2000" b="1" dirty="0"/>
              <a:t>Binary code</a:t>
            </a:r>
            <a:r>
              <a:rPr lang="zh-CN" altLang="en-US" sz="2000" b="1" dirty="0"/>
              <a:t>）</a:t>
            </a:r>
            <a:r>
              <a:rPr lang="en-US" altLang="zh-CN" sz="2000" b="1" dirty="0"/>
              <a:t> </a:t>
            </a:r>
            <a:r>
              <a:rPr lang="zh-CN" altLang="en-US" sz="2000" b="1" dirty="0"/>
              <a:t> </a:t>
            </a:r>
            <a:r>
              <a:rPr lang="en-US" altLang="zh-CN" sz="2000" b="1" dirty="0"/>
              <a:t>-&gt;  </a:t>
            </a:r>
            <a:r>
              <a:rPr lang="zh-CN" altLang="en-US" sz="2000" b="1" dirty="0"/>
              <a:t>视觉表示（</a:t>
            </a:r>
            <a:r>
              <a:rPr lang="en-US" altLang="zh-CN" sz="2000" b="1" dirty="0"/>
              <a:t>Visual representation</a:t>
            </a:r>
            <a:r>
              <a:rPr lang="zh-CN" altLang="en-US" sz="2000" b="1" dirty="0"/>
              <a:t>）</a:t>
            </a:r>
            <a:endParaRPr lang="en-US" altLang="zh-CN" sz="2000" b="1" dirty="0"/>
          </a:p>
          <a:p>
            <a:pPr marL="285750" indent="-285750">
              <a:lnSpc>
                <a:spcPct val="150000"/>
              </a:lnSpc>
              <a:buFont typeface="Arial" panose="020B0604020202020204" pitchFamily="34" charset="0"/>
              <a:buChar char="•"/>
            </a:pPr>
            <a:r>
              <a:rPr lang="zh-CN" altLang="en-US" sz="2000" b="1" dirty="0"/>
              <a:t>目的：提取数据特征。</a:t>
            </a:r>
          </a:p>
        </p:txBody>
      </p:sp>
      <p:sp>
        <p:nvSpPr>
          <p:cNvPr id="2" name="文本框 1">
            <a:extLst>
              <a:ext uri="{FF2B5EF4-FFF2-40B4-BE49-F238E27FC236}">
                <a16:creationId xmlns:a16="http://schemas.microsoft.com/office/drawing/2014/main" id="{F1614EF0-D7D2-9D18-6A92-6BBC6C607972}"/>
              </a:ext>
            </a:extLst>
          </p:cNvPr>
          <p:cNvSpPr txBox="1"/>
          <p:nvPr/>
        </p:nvSpPr>
        <p:spPr>
          <a:xfrm>
            <a:off x="811212" y="2924990"/>
            <a:ext cx="10569575" cy="1153886"/>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nSpc>
                <a:spcPct val="150000"/>
              </a:lnSpc>
            </a:pPr>
            <a:r>
              <a:rPr lang="zh-CN" altLang="en-US" dirty="0">
                <a:solidFill>
                  <a:schemeClr val="tx1">
                    <a:lumMod val="50000"/>
                    <a:lumOff val="50000"/>
                  </a:schemeClr>
                </a:solidFill>
              </a:rPr>
              <a:t>恶意软件可视化是一种将恶意软件样本（如其二进制代码或行为数据）转换为视觉表示（通常是图像）的过程，以便利用图像处理技术和机器学习模型进行分析和分类。这种方法的核心思想是将恶意软件检测问题转化为图像识别问题，通过分析这些由恶意软件数据生成的、对人类而言可能无意义但对计算机算法富有特征的图像，来识别恶意软件家族、检测新变种，并理解其行为模式。</a:t>
            </a:r>
          </a:p>
        </p:txBody>
      </p:sp>
      <p:pic>
        <p:nvPicPr>
          <p:cNvPr id="4" name="图片 3">
            <a:extLst>
              <a:ext uri="{FF2B5EF4-FFF2-40B4-BE49-F238E27FC236}">
                <a16:creationId xmlns:a16="http://schemas.microsoft.com/office/drawing/2014/main" id="{FF62BBF1-7633-6617-C1B0-6D28BAB5FB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11212" y="1843314"/>
            <a:ext cx="616858" cy="616858"/>
          </a:xfrm>
          <a:prstGeom prst="rect">
            <a:avLst/>
          </a:prstGeom>
        </p:spPr>
      </p:pic>
      <p:pic>
        <p:nvPicPr>
          <p:cNvPr id="7" name="图片 6">
            <a:extLst>
              <a:ext uri="{FF2B5EF4-FFF2-40B4-BE49-F238E27FC236}">
                <a16:creationId xmlns:a16="http://schemas.microsoft.com/office/drawing/2014/main" id="{3FA228E8-3123-1860-7A91-A8BEFBE71C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891600" y="1843314"/>
            <a:ext cx="616858" cy="616858"/>
          </a:xfrm>
          <a:prstGeom prst="rect">
            <a:avLst/>
          </a:prstGeom>
        </p:spPr>
      </p:pic>
      <p:pic>
        <p:nvPicPr>
          <p:cNvPr id="8" name="图片 7">
            <a:extLst>
              <a:ext uri="{FF2B5EF4-FFF2-40B4-BE49-F238E27FC236}">
                <a16:creationId xmlns:a16="http://schemas.microsoft.com/office/drawing/2014/main" id="{D0EEAD56-F722-2D93-9612-40F57ED8FBB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463984" y="1955892"/>
            <a:ext cx="391702" cy="3917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txBox="1"/>
          <p:nvPr/>
        </p:nvSpPr>
        <p:spPr>
          <a:xfrm>
            <a:off x="359999" y="180000"/>
            <a:ext cx="4378915"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en-US" sz="2800" dirty="0">
                <a:solidFill>
                  <a:schemeClr val="bg1"/>
                </a:solidFill>
                <a:sym typeface="+mn-ea"/>
              </a:rPr>
              <a:t> </a:t>
            </a:r>
            <a:r>
              <a:rPr lang="zh-CN" altLang="en-US" sz="2800" dirty="0">
                <a:solidFill>
                  <a:schemeClr val="bg1"/>
                </a:solidFill>
                <a:sym typeface="+mn-ea"/>
              </a:rPr>
              <a:t>概述：技术分类</a:t>
            </a: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F62BBF1-7633-6617-C1B0-6D28BAB5FB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105065" y="2054824"/>
            <a:ext cx="888782" cy="888782"/>
          </a:xfrm>
          <a:prstGeom prst="rect">
            <a:avLst/>
          </a:prstGeom>
        </p:spPr>
      </p:pic>
      <p:pic>
        <p:nvPicPr>
          <p:cNvPr id="3" name="图片 2">
            <a:extLst>
              <a:ext uri="{FF2B5EF4-FFF2-40B4-BE49-F238E27FC236}">
                <a16:creationId xmlns:a16="http://schemas.microsoft.com/office/drawing/2014/main" id="{9369FC72-7798-C987-4AED-0EF5F032EFF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651609" y="2054824"/>
            <a:ext cx="888782" cy="888782"/>
          </a:xfrm>
          <a:prstGeom prst="rect">
            <a:avLst/>
          </a:prstGeom>
        </p:spPr>
      </p:pic>
      <p:pic>
        <p:nvPicPr>
          <p:cNvPr id="5" name="图片 4">
            <a:extLst>
              <a:ext uri="{FF2B5EF4-FFF2-40B4-BE49-F238E27FC236}">
                <a16:creationId xmlns:a16="http://schemas.microsoft.com/office/drawing/2014/main" id="{9C47D391-1820-73A7-8B65-A5CAC09D5DB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198153" y="2054824"/>
            <a:ext cx="888782" cy="888782"/>
          </a:xfrm>
          <a:prstGeom prst="rect">
            <a:avLst/>
          </a:prstGeom>
        </p:spPr>
      </p:pic>
      <p:sp>
        <p:nvSpPr>
          <p:cNvPr id="6" name="文本框 1">
            <a:extLst>
              <a:ext uri="{FF2B5EF4-FFF2-40B4-BE49-F238E27FC236}">
                <a16:creationId xmlns:a16="http://schemas.microsoft.com/office/drawing/2014/main" id="{75E484C6-B982-3B10-D526-DB5B6DFE0466}"/>
              </a:ext>
            </a:extLst>
          </p:cNvPr>
          <p:cNvSpPr txBox="1"/>
          <p:nvPr/>
        </p:nvSpPr>
        <p:spPr>
          <a:xfrm>
            <a:off x="1261402" y="3278555"/>
            <a:ext cx="2588130" cy="60412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gn="ctr"/>
            <a:r>
              <a:rPr lang="zh-CN" altLang="en-US" sz="2000" b="1" dirty="0"/>
              <a:t>基于分析阶段的分类</a:t>
            </a:r>
            <a:endParaRPr lang="zh-CN" altLang="en-US" sz="2400" b="1" dirty="0"/>
          </a:p>
        </p:txBody>
      </p:sp>
      <p:sp>
        <p:nvSpPr>
          <p:cNvPr id="9" name="文本框 1">
            <a:extLst>
              <a:ext uri="{FF2B5EF4-FFF2-40B4-BE49-F238E27FC236}">
                <a16:creationId xmlns:a16="http://schemas.microsoft.com/office/drawing/2014/main" id="{53771124-D7EF-772B-B2EB-A001B5AAD6B3}"/>
              </a:ext>
            </a:extLst>
          </p:cNvPr>
          <p:cNvSpPr txBox="1"/>
          <p:nvPr/>
        </p:nvSpPr>
        <p:spPr>
          <a:xfrm>
            <a:off x="4471057" y="3278555"/>
            <a:ext cx="3249886" cy="60412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gn="ctr"/>
            <a:r>
              <a:rPr lang="zh-CN" altLang="en-US" sz="2000" b="1" dirty="0"/>
              <a:t>基于图像生成方法的分类</a:t>
            </a:r>
            <a:endParaRPr lang="zh-CN" altLang="en-US" sz="2400" b="1" dirty="0"/>
          </a:p>
        </p:txBody>
      </p:sp>
      <p:sp>
        <p:nvSpPr>
          <p:cNvPr id="10" name="文本框 1">
            <a:extLst>
              <a:ext uri="{FF2B5EF4-FFF2-40B4-BE49-F238E27FC236}">
                <a16:creationId xmlns:a16="http://schemas.microsoft.com/office/drawing/2014/main" id="{841C1D7F-84FC-3FD8-1A4E-7F3CE452BCD3}"/>
              </a:ext>
            </a:extLst>
          </p:cNvPr>
          <p:cNvSpPr txBox="1"/>
          <p:nvPr/>
        </p:nvSpPr>
        <p:spPr>
          <a:xfrm>
            <a:off x="8044619" y="3278555"/>
            <a:ext cx="3183828" cy="60412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gn="ctr"/>
            <a:r>
              <a:rPr lang="zh-CN" altLang="en-US" sz="2000" b="1" dirty="0"/>
              <a:t>基于机器学习范式的分类</a:t>
            </a:r>
            <a:endParaRPr lang="zh-CN" altLang="en-US" sz="2400" b="1" dirty="0"/>
          </a:p>
        </p:txBody>
      </p:sp>
      <p:sp>
        <p:nvSpPr>
          <p:cNvPr id="11" name="文本框 1">
            <a:extLst>
              <a:ext uri="{FF2B5EF4-FFF2-40B4-BE49-F238E27FC236}">
                <a16:creationId xmlns:a16="http://schemas.microsoft.com/office/drawing/2014/main" id="{8FE2F63D-B5BA-4278-4117-6E81D4EDAAEA}"/>
              </a:ext>
            </a:extLst>
          </p:cNvPr>
          <p:cNvSpPr txBox="1"/>
          <p:nvPr/>
        </p:nvSpPr>
        <p:spPr>
          <a:xfrm>
            <a:off x="1616135" y="3882683"/>
            <a:ext cx="1866641" cy="182801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marL="342900" indent="-342900" algn="ctr">
              <a:lnSpc>
                <a:spcPct val="200000"/>
              </a:lnSpc>
              <a:buFont typeface="Arial" panose="020B0604020202020204" pitchFamily="34" charset="0"/>
              <a:buChar char="•"/>
            </a:pPr>
            <a:r>
              <a:rPr lang="zh-CN" altLang="en-US" dirty="0">
                <a:solidFill>
                  <a:schemeClr val="tx1">
                    <a:lumMod val="50000"/>
                    <a:lumOff val="50000"/>
                  </a:schemeClr>
                </a:solidFill>
              </a:rPr>
              <a:t>静态可视化</a:t>
            </a:r>
            <a:endParaRPr lang="en-US" altLang="zh-CN" dirty="0">
              <a:solidFill>
                <a:schemeClr val="tx1">
                  <a:lumMod val="50000"/>
                  <a:lumOff val="50000"/>
                </a:schemeClr>
              </a:solidFill>
            </a:endParaRPr>
          </a:p>
          <a:p>
            <a:pPr marL="342900" indent="-342900" algn="ctr">
              <a:lnSpc>
                <a:spcPct val="200000"/>
              </a:lnSpc>
              <a:buFont typeface="Arial" panose="020B0604020202020204" pitchFamily="34" charset="0"/>
              <a:buChar char="•"/>
            </a:pPr>
            <a:r>
              <a:rPr lang="zh-CN" altLang="en-US" dirty="0">
                <a:solidFill>
                  <a:schemeClr val="tx1">
                    <a:lumMod val="50000"/>
                    <a:lumOff val="50000"/>
                  </a:schemeClr>
                </a:solidFill>
              </a:rPr>
              <a:t>动态可视化</a:t>
            </a:r>
            <a:endParaRPr lang="en-US" altLang="zh-CN" dirty="0">
              <a:solidFill>
                <a:schemeClr val="tx1">
                  <a:lumMod val="50000"/>
                  <a:lumOff val="50000"/>
                </a:schemeClr>
              </a:solidFill>
            </a:endParaRPr>
          </a:p>
          <a:p>
            <a:pPr marL="342900" indent="-342900" algn="ctr">
              <a:lnSpc>
                <a:spcPct val="200000"/>
              </a:lnSpc>
              <a:buFont typeface="Arial" panose="020B0604020202020204" pitchFamily="34" charset="0"/>
              <a:buChar char="•"/>
            </a:pPr>
            <a:r>
              <a:rPr lang="zh-CN" altLang="en-US" dirty="0">
                <a:solidFill>
                  <a:schemeClr val="tx1">
                    <a:lumMod val="50000"/>
                    <a:lumOff val="50000"/>
                  </a:schemeClr>
                </a:solidFill>
              </a:rPr>
              <a:t>混合可视化</a:t>
            </a:r>
          </a:p>
        </p:txBody>
      </p:sp>
      <p:sp>
        <p:nvSpPr>
          <p:cNvPr id="12" name="文本框 1">
            <a:extLst>
              <a:ext uri="{FF2B5EF4-FFF2-40B4-BE49-F238E27FC236}">
                <a16:creationId xmlns:a16="http://schemas.microsoft.com/office/drawing/2014/main" id="{00B2C545-4D0C-0468-B29B-433E088B167F}"/>
              </a:ext>
            </a:extLst>
          </p:cNvPr>
          <p:cNvSpPr txBox="1"/>
          <p:nvPr/>
        </p:nvSpPr>
        <p:spPr>
          <a:xfrm>
            <a:off x="4754145" y="3882682"/>
            <a:ext cx="2666564" cy="2431717"/>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marL="342900" indent="-342900" algn="ctr">
              <a:lnSpc>
                <a:spcPct val="150000"/>
              </a:lnSpc>
              <a:buFont typeface="Arial" panose="020B0604020202020204" pitchFamily="34" charset="0"/>
              <a:buChar char="•"/>
            </a:pPr>
            <a:r>
              <a:rPr lang="zh-CN" altLang="en-US" dirty="0">
                <a:solidFill>
                  <a:schemeClr val="tx1">
                    <a:lumMod val="50000"/>
                    <a:lumOff val="50000"/>
                  </a:schemeClr>
                </a:solidFill>
              </a:rPr>
              <a:t>字节码到图像</a:t>
            </a:r>
            <a:endParaRPr lang="en-US" altLang="zh-CN" dirty="0">
              <a:solidFill>
                <a:schemeClr val="tx1">
                  <a:lumMod val="50000"/>
                  <a:lumOff val="50000"/>
                </a:schemeClr>
              </a:solidFill>
            </a:endParaRPr>
          </a:p>
          <a:p>
            <a:pPr marL="342900" indent="-342900" algn="ctr">
              <a:lnSpc>
                <a:spcPct val="150000"/>
              </a:lnSpc>
              <a:buFont typeface="Arial" panose="020B0604020202020204" pitchFamily="34" charset="0"/>
              <a:buChar char="•"/>
            </a:pPr>
            <a:r>
              <a:rPr lang="en-US" altLang="zh-CN" dirty="0">
                <a:solidFill>
                  <a:schemeClr val="tx1">
                    <a:lumMod val="50000"/>
                    <a:lumOff val="50000"/>
                  </a:schemeClr>
                </a:solidFill>
              </a:rPr>
              <a:t>PE</a:t>
            </a:r>
            <a:r>
              <a:rPr lang="zh-CN" altLang="en-US" dirty="0">
                <a:solidFill>
                  <a:schemeClr val="tx1">
                    <a:lumMod val="50000"/>
                    <a:lumOff val="50000"/>
                  </a:schemeClr>
                </a:solidFill>
              </a:rPr>
              <a:t>文件结构</a:t>
            </a:r>
            <a:endParaRPr lang="en-US" altLang="zh-CN" dirty="0">
              <a:solidFill>
                <a:schemeClr val="tx1">
                  <a:lumMod val="50000"/>
                  <a:lumOff val="50000"/>
                </a:schemeClr>
              </a:solidFill>
            </a:endParaRPr>
          </a:p>
          <a:p>
            <a:pPr marL="342900" indent="-342900" algn="ctr">
              <a:lnSpc>
                <a:spcPct val="150000"/>
              </a:lnSpc>
              <a:buFont typeface="Arial" panose="020B0604020202020204" pitchFamily="34" charset="0"/>
              <a:buChar char="•"/>
            </a:pPr>
            <a:r>
              <a:rPr lang="zh-CN" altLang="en-US" dirty="0">
                <a:solidFill>
                  <a:schemeClr val="tx1">
                    <a:lumMod val="50000"/>
                    <a:lumOff val="50000"/>
                  </a:schemeClr>
                </a:solidFill>
              </a:rPr>
              <a:t>马尔可夫链</a:t>
            </a:r>
            <a:endParaRPr lang="en-US" altLang="zh-CN" dirty="0">
              <a:solidFill>
                <a:schemeClr val="tx1">
                  <a:lumMod val="50000"/>
                  <a:lumOff val="50000"/>
                </a:schemeClr>
              </a:solidFill>
            </a:endParaRPr>
          </a:p>
          <a:p>
            <a:pPr marL="342900" indent="-342900" algn="ctr">
              <a:lnSpc>
                <a:spcPct val="150000"/>
              </a:lnSpc>
              <a:buFont typeface="Arial" panose="020B0604020202020204" pitchFamily="34" charset="0"/>
              <a:buChar char="•"/>
            </a:pPr>
            <a:r>
              <a:rPr lang="zh-CN" altLang="en-US" dirty="0">
                <a:solidFill>
                  <a:schemeClr val="tx1">
                    <a:lumMod val="50000"/>
                    <a:lumOff val="50000"/>
                  </a:schemeClr>
                </a:solidFill>
              </a:rPr>
              <a:t>熵图</a:t>
            </a:r>
            <a:endParaRPr lang="en-US" altLang="zh-CN" dirty="0">
              <a:solidFill>
                <a:schemeClr val="tx1">
                  <a:lumMod val="50000"/>
                  <a:lumOff val="50000"/>
                </a:schemeClr>
              </a:solidFill>
            </a:endParaRPr>
          </a:p>
          <a:p>
            <a:pPr marL="342900" indent="-342900" algn="ctr">
              <a:lnSpc>
                <a:spcPct val="150000"/>
              </a:lnSpc>
              <a:buFont typeface="Arial" panose="020B0604020202020204" pitchFamily="34" charset="0"/>
              <a:buChar char="•"/>
            </a:pPr>
            <a:r>
              <a:rPr lang="en-US" altLang="zh-CN" dirty="0">
                <a:solidFill>
                  <a:schemeClr val="tx1">
                    <a:lumMod val="50000"/>
                    <a:lumOff val="50000"/>
                  </a:schemeClr>
                </a:solidFill>
              </a:rPr>
              <a:t>API</a:t>
            </a:r>
            <a:r>
              <a:rPr lang="zh-CN" altLang="en-US" dirty="0">
                <a:solidFill>
                  <a:schemeClr val="tx1">
                    <a:lumMod val="50000"/>
                    <a:lumOff val="50000"/>
                  </a:schemeClr>
                </a:solidFill>
              </a:rPr>
              <a:t>调用序列</a:t>
            </a:r>
          </a:p>
        </p:txBody>
      </p:sp>
      <p:sp>
        <p:nvSpPr>
          <p:cNvPr id="13" name="文本框 1">
            <a:extLst>
              <a:ext uri="{FF2B5EF4-FFF2-40B4-BE49-F238E27FC236}">
                <a16:creationId xmlns:a16="http://schemas.microsoft.com/office/drawing/2014/main" id="{D2F434E5-BD30-C79A-79D9-68F42F103431}"/>
              </a:ext>
            </a:extLst>
          </p:cNvPr>
          <p:cNvSpPr txBox="1"/>
          <p:nvPr/>
        </p:nvSpPr>
        <p:spPr>
          <a:xfrm>
            <a:off x="8453688" y="3882683"/>
            <a:ext cx="2383452" cy="182801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marL="342900" indent="-342900" algn="ctr">
              <a:lnSpc>
                <a:spcPct val="200000"/>
              </a:lnSpc>
              <a:buFont typeface="Arial" panose="020B0604020202020204" pitchFamily="34" charset="0"/>
              <a:buChar char="•"/>
            </a:pPr>
            <a:r>
              <a:rPr lang="zh-CN" altLang="en-US" dirty="0">
                <a:solidFill>
                  <a:schemeClr val="tx1">
                    <a:lumMod val="50000"/>
                    <a:lumOff val="50000"/>
                  </a:schemeClr>
                </a:solidFill>
              </a:rPr>
              <a:t>传统机器学习</a:t>
            </a:r>
            <a:endParaRPr lang="en-US" altLang="zh-CN" dirty="0">
              <a:solidFill>
                <a:schemeClr val="tx1">
                  <a:lumMod val="50000"/>
                  <a:lumOff val="50000"/>
                </a:schemeClr>
              </a:solidFill>
            </a:endParaRPr>
          </a:p>
          <a:p>
            <a:pPr marL="342900" indent="-342900" algn="ctr">
              <a:lnSpc>
                <a:spcPct val="200000"/>
              </a:lnSpc>
              <a:buFont typeface="Arial" panose="020B0604020202020204" pitchFamily="34" charset="0"/>
              <a:buChar char="•"/>
            </a:pPr>
            <a:r>
              <a:rPr lang="zh-CN" altLang="en-US" dirty="0">
                <a:solidFill>
                  <a:schemeClr val="tx1">
                    <a:lumMod val="50000"/>
                    <a:lumOff val="50000"/>
                  </a:schemeClr>
                </a:solidFill>
              </a:rPr>
              <a:t>深度学习</a:t>
            </a:r>
            <a:endParaRPr lang="en-US" altLang="zh-CN" dirty="0">
              <a:solidFill>
                <a:schemeClr val="tx1">
                  <a:lumMod val="50000"/>
                  <a:lumOff val="50000"/>
                </a:schemeClr>
              </a:solidFill>
            </a:endParaRPr>
          </a:p>
          <a:p>
            <a:pPr marL="342900" indent="-342900" algn="ctr">
              <a:lnSpc>
                <a:spcPct val="200000"/>
              </a:lnSpc>
              <a:buFont typeface="Arial" panose="020B0604020202020204" pitchFamily="34" charset="0"/>
              <a:buChar char="•"/>
            </a:pPr>
            <a:r>
              <a:rPr lang="zh-CN" altLang="en-US" dirty="0">
                <a:solidFill>
                  <a:schemeClr val="tx1">
                    <a:lumMod val="50000"/>
                    <a:lumOff val="50000"/>
                  </a:schemeClr>
                </a:solidFill>
              </a:rPr>
              <a:t>混合方法</a:t>
            </a:r>
          </a:p>
        </p:txBody>
      </p:sp>
    </p:spTree>
    <p:extLst>
      <p:ext uri="{BB962C8B-B14F-4D97-AF65-F5344CB8AC3E}">
        <p14:creationId xmlns:p14="http://schemas.microsoft.com/office/powerpoint/2010/main" val="3244173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txBox="1"/>
          <p:nvPr/>
        </p:nvSpPr>
        <p:spPr>
          <a:xfrm>
            <a:off x="359999" y="180000"/>
            <a:ext cx="4378915"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en-US" sz="2800" dirty="0">
                <a:solidFill>
                  <a:schemeClr val="bg1"/>
                </a:solidFill>
                <a:sym typeface="+mn-ea"/>
              </a:rPr>
              <a:t> </a:t>
            </a:r>
            <a:r>
              <a:rPr lang="zh-CN" altLang="en-US" sz="2800" dirty="0">
                <a:solidFill>
                  <a:schemeClr val="bg1"/>
                </a:solidFill>
                <a:sym typeface="+mn-ea"/>
              </a:rPr>
              <a:t>概述：技术分类</a:t>
            </a:r>
          </a:p>
        </p:txBody>
      </p:sp>
      <p:cxnSp>
        <p:nvCxnSpPr>
          <p:cNvPr id="3145734" name="直接连接符 4"/>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F62BBF1-7633-6617-C1B0-6D28BAB5FB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86805" y="1415969"/>
            <a:ext cx="653375" cy="653375"/>
          </a:xfrm>
          <a:prstGeom prst="rect">
            <a:avLst/>
          </a:prstGeom>
        </p:spPr>
      </p:pic>
      <p:sp>
        <p:nvSpPr>
          <p:cNvPr id="6" name="文本框 1">
            <a:extLst>
              <a:ext uri="{FF2B5EF4-FFF2-40B4-BE49-F238E27FC236}">
                <a16:creationId xmlns:a16="http://schemas.microsoft.com/office/drawing/2014/main" id="{75E484C6-B982-3B10-D526-DB5B6DFE0466}"/>
              </a:ext>
            </a:extLst>
          </p:cNvPr>
          <p:cNvSpPr txBox="1"/>
          <p:nvPr/>
        </p:nvSpPr>
        <p:spPr>
          <a:xfrm>
            <a:off x="1605734" y="1527186"/>
            <a:ext cx="2531926" cy="60412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gn="ctr"/>
            <a:r>
              <a:rPr lang="zh-CN" altLang="en-US" sz="2000" b="1" dirty="0"/>
              <a:t>基于分析阶段的分类</a:t>
            </a:r>
            <a:endParaRPr lang="zh-CN" altLang="en-US" sz="2400" b="1" dirty="0"/>
          </a:p>
        </p:txBody>
      </p:sp>
      <p:sp>
        <p:nvSpPr>
          <p:cNvPr id="7" name="文本框 6">
            <a:extLst>
              <a:ext uri="{FF2B5EF4-FFF2-40B4-BE49-F238E27FC236}">
                <a16:creationId xmlns:a16="http://schemas.microsoft.com/office/drawing/2014/main" id="{BB326068-DD02-8B71-9AA2-49E6F5592E58}"/>
              </a:ext>
            </a:extLst>
          </p:cNvPr>
          <p:cNvSpPr txBox="1"/>
          <p:nvPr/>
        </p:nvSpPr>
        <p:spPr>
          <a:xfrm>
            <a:off x="680125" y="2329144"/>
            <a:ext cx="10719395" cy="3416320"/>
          </a:xfrm>
          <a:prstGeom prst="rect">
            <a:avLst/>
          </a:prstGeom>
          <a:noFill/>
        </p:spPr>
        <p:txBody>
          <a:bodyPr wrap="square" rtlCol="0">
            <a:noAutofit/>
          </a:bodyPr>
          <a:lstStyle>
            <a:defPPr>
              <a:defRPr lang="zh-CN"/>
            </a:defPPr>
            <a:lvl1pPr>
              <a:defRPr>
                <a:solidFill>
                  <a:schemeClr val="tx1">
                    <a:lumMod val="50000"/>
                    <a:lumOff val="50000"/>
                  </a:schemeClr>
                </a:solidFill>
                <a:latin typeface="宋体" panose="02010600030101010101" pitchFamily="2" charset="-122"/>
                <a:ea typeface="宋体" panose="02010600030101010101" pitchFamily="2" charset="-122"/>
              </a:defRPr>
            </a:lvl1pPr>
          </a:lstStyle>
          <a:p>
            <a:pPr>
              <a:spcBef>
                <a:spcPts val="1200"/>
              </a:spcBef>
            </a:pPr>
            <a:r>
              <a:rPr lang="zh-CN" altLang="en-US" b="1" dirty="0">
                <a:solidFill>
                  <a:schemeClr val="tx1"/>
                </a:solidFill>
              </a:rPr>
              <a:t>静态可视化：</a:t>
            </a:r>
            <a:r>
              <a:rPr lang="zh-CN" altLang="en-US" dirty="0"/>
              <a:t>在不执行恶意软件样本的情况下，将其内容（如十六进制二进制代码或汇编代码）表示为图像。这种方法可以揭示代码的结构组织和组成，发现不同恶意软件变种间的共性。然而，静态可视化无法捕捉实时交互特征和时间变化。</a:t>
            </a:r>
          </a:p>
          <a:p>
            <a:pPr>
              <a:spcBef>
                <a:spcPts val="1200"/>
              </a:spcBef>
            </a:pPr>
            <a:r>
              <a:rPr lang="zh-CN" altLang="en-US" b="1" dirty="0">
                <a:solidFill>
                  <a:schemeClr val="tx1"/>
                </a:solidFill>
              </a:rPr>
              <a:t>动态可视化：</a:t>
            </a:r>
            <a:r>
              <a:rPr lang="zh-CN" altLang="en-US" dirty="0"/>
              <a:t>在沙箱等受控环境中执行恶意软件，提取其行为特征（如</a:t>
            </a:r>
            <a:r>
              <a:rPr lang="en-US" altLang="zh-CN" dirty="0"/>
              <a:t>API</a:t>
            </a:r>
            <a:r>
              <a:rPr lang="zh-CN" altLang="en-US" dirty="0"/>
              <a:t>调用、内存转储、网络流量、系统调用），然后将这些特征处理成图像。动态可视化对于捕捉采用多态和混淆技术的恶意软件的演变模式至关重要。</a:t>
            </a:r>
          </a:p>
          <a:p>
            <a:pPr>
              <a:spcBef>
                <a:spcPts val="1200"/>
              </a:spcBef>
            </a:pPr>
            <a:r>
              <a:rPr lang="zh-CN" altLang="en-US" b="1" dirty="0">
                <a:solidFill>
                  <a:schemeClr val="tx1"/>
                </a:solidFill>
              </a:rPr>
              <a:t>混合可视化：</a:t>
            </a:r>
            <a:r>
              <a:rPr lang="zh-CN" altLang="en-US" dirty="0"/>
              <a:t>结合静态和动态分析的优点，将两类特征融合并整合到统一的图像中进行分类。例如，可以将静态代码的</a:t>
            </a:r>
            <a:r>
              <a:rPr lang="en-US" altLang="zh-CN" dirty="0"/>
              <a:t>RGB</a:t>
            </a:r>
            <a:r>
              <a:rPr lang="zh-CN" altLang="en-US" dirty="0"/>
              <a:t>表示与动态</a:t>
            </a:r>
            <a:r>
              <a:rPr lang="en-US" altLang="zh-CN" dirty="0"/>
              <a:t>API</a:t>
            </a:r>
            <a:r>
              <a:rPr lang="zh-CN" altLang="en-US" dirty="0"/>
              <a:t>调用序列生成的图像结合起来。</a:t>
            </a:r>
            <a:endParaRPr lang="en-US" altLang="zh-CN" dirty="0"/>
          </a:p>
        </p:txBody>
      </p:sp>
    </p:spTree>
    <p:extLst>
      <p:ext uri="{BB962C8B-B14F-4D97-AF65-F5344CB8AC3E}">
        <p14:creationId xmlns:p14="http://schemas.microsoft.com/office/powerpoint/2010/main" val="601960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3B568-98D1-CE2B-6855-7C94577C7770}"/>
            </a:ext>
          </a:extLst>
        </p:cNvPr>
        <p:cNvGrpSpPr/>
        <p:nvPr/>
      </p:nvGrpSpPr>
      <p:grpSpPr>
        <a:xfrm>
          <a:off x="0" y="0"/>
          <a:ext cx="0" cy="0"/>
          <a:chOff x="0" y="0"/>
          <a:chExt cx="0" cy="0"/>
        </a:xfrm>
      </p:grpSpPr>
      <p:sp>
        <p:nvSpPr>
          <p:cNvPr id="1048677" name="标题 1">
            <a:extLst>
              <a:ext uri="{FF2B5EF4-FFF2-40B4-BE49-F238E27FC236}">
                <a16:creationId xmlns:a16="http://schemas.microsoft.com/office/drawing/2014/main" id="{7446E01F-30BA-2BEF-48B5-BC343AE9ABBC}"/>
              </a:ext>
            </a:extLst>
          </p:cNvPr>
          <p:cNvSpPr txBox="1"/>
          <p:nvPr/>
        </p:nvSpPr>
        <p:spPr>
          <a:xfrm>
            <a:off x="359999" y="180000"/>
            <a:ext cx="4378915"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en-US" sz="2800" dirty="0">
                <a:solidFill>
                  <a:schemeClr val="bg1"/>
                </a:solidFill>
                <a:sym typeface="+mn-ea"/>
              </a:rPr>
              <a:t> </a:t>
            </a:r>
            <a:r>
              <a:rPr lang="zh-CN" altLang="en-US" sz="2800" dirty="0">
                <a:solidFill>
                  <a:schemeClr val="bg1"/>
                </a:solidFill>
                <a:sym typeface="+mn-ea"/>
              </a:rPr>
              <a:t>概述：技术分类</a:t>
            </a:r>
          </a:p>
        </p:txBody>
      </p:sp>
      <p:cxnSp>
        <p:nvCxnSpPr>
          <p:cNvPr id="3145734" name="直接连接符 4">
            <a:extLst>
              <a:ext uri="{FF2B5EF4-FFF2-40B4-BE49-F238E27FC236}">
                <a16:creationId xmlns:a16="http://schemas.microsoft.com/office/drawing/2014/main" id="{F4013289-E58F-079D-EAD4-58E874D47A0A}"/>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22F10F5-A416-1681-F92B-FCDC7CD5B1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6805" y="1415969"/>
            <a:ext cx="653375" cy="653375"/>
          </a:xfrm>
          <a:prstGeom prst="rect">
            <a:avLst/>
          </a:prstGeom>
        </p:spPr>
      </p:pic>
      <p:sp>
        <p:nvSpPr>
          <p:cNvPr id="6" name="文本框 1">
            <a:extLst>
              <a:ext uri="{FF2B5EF4-FFF2-40B4-BE49-F238E27FC236}">
                <a16:creationId xmlns:a16="http://schemas.microsoft.com/office/drawing/2014/main" id="{9461A69B-F2CB-7FF9-DE37-F4D60210BC78}"/>
              </a:ext>
            </a:extLst>
          </p:cNvPr>
          <p:cNvSpPr txBox="1"/>
          <p:nvPr/>
        </p:nvSpPr>
        <p:spPr>
          <a:xfrm>
            <a:off x="1605734" y="1527186"/>
            <a:ext cx="3133180" cy="60412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gn="ctr"/>
            <a:r>
              <a:rPr lang="zh-CN" altLang="en-US" sz="2000" b="1" dirty="0"/>
              <a:t>基于图像生成方法的分类</a:t>
            </a:r>
            <a:endParaRPr lang="zh-CN" altLang="en-US" sz="2400" b="1" dirty="0"/>
          </a:p>
        </p:txBody>
      </p:sp>
      <p:sp>
        <p:nvSpPr>
          <p:cNvPr id="7" name="文本框 6">
            <a:extLst>
              <a:ext uri="{FF2B5EF4-FFF2-40B4-BE49-F238E27FC236}">
                <a16:creationId xmlns:a16="http://schemas.microsoft.com/office/drawing/2014/main" id="{A9D07F86-18F4-B45B-9AFA-0E1B459BEF87}"/>
              </a:ext>
            </a:extLst>
          </p:cNvPr>
          <p:cNvSpPr txBox="1"/>
          <p:nvPr/>
        </p:nvSpPr>
        <p:spPr>
          <a:xfrm>
            <a:off x="680125" y="2329144"/>
            <a:ext cx="10719395" cy="3416320"/>
          </a:xfrm>
          <a:prstGeom prst="rect">
            <a:avLst/>
          </a:prstGeom>
          <a:noFill/>
        </p:spPr>
        <p:txBody>
          <a:bodyPr wrap="square" rtlCol="0">
            <a:noAutofit/>
          </a:bodyPr>
          <a:lstStyle>
            <a:defPPr>
              <a:defRPr lang="zh-CN"/>
            </a:defPPr>
            <a:lvl1pPr>
              <a:defRPr>
                <a:solidFill>
                  <a:schemeClr val="tx1">
                    <a:lumMod val="50000"/>
                    <a:lumOff val="50000"/>
                  </a:schemeClr>
                </a:solidFill>
                <a:latin typeface="宋体" panose="02010600030101010101" pitchFamily="2" charset="-122"/>
                <a:ea typeface="宋体" panose="02010600030101010101" pitchFamily="2" charset="-122"/>
              </a:defRPr>
            </a:lvl1pPr>
          </a:lstStyle>
          <a:p>
            <a:pPr>
              <a:spcBef>
                <a:spcPts val="1200"/>
              </a:spcBef>
            </a:pPr>
            <a:r>
              <a:rPr lang="zh-CN" altLang="en-US" b="1" dirty="0">
                <a:solidFill>
                  <a:schemeClr val="tx1"/>
                </a:solidFill>
              </a:rPr>
              <a:t>直接字节码到图像转换：</a:t>
            </a:r>
            <a:r>
              <a:rPr lang="zh-CN" altLang="en-US" dirty="0"/>
              <a:t>这是最常见的方法之一，将恶意软件的二进制字节序列直接映射为像素值。将</a:t>
            </a:r>
            <a:r>
              <a:rPr lang="en-US" altLang="zh-CN" dirty="0"/>
              <a:t>8</a:t>
            </a:r>
            <a:r>
              <a:rPr lang="zh-CN" altLang="en-US" dirty="0"/>
              <a:t>位字节转换为</a:t>
            </a:r>
            <a:r>
              <a:rPr lang="en-US" altLang="zh-CN" dirty="0"/>
              <a:t>0</a:t>
            </a:r>
            <a:r>
              <a:rPr lang="zh-CN" altLang="en-US" dirty="0"/>
              <a:t>到</a:t>
            </a:r>
            <a:r>
              <a:rPr lang="en-US" altLang="zh-CN" dirty="0"/>
              <a:t>255</a:t>
            </a:r>
            <a:r>
              <a:rPr lang="zh-CN" altLang="en-US" dirty="0"/>
              <a:t>之间的十进制值，形成一维向量，再重塑为具有特定宽度的二维矩阵，最终生成灰度图像。也可以生成彩色图像，例如将连续三个字节分别作为</a:t>
            </a:r>
            <a:r>
              <a:rPr lang="en-US" altLang="zh-CN" dirty="0"/>
              <a:t>RGB</a:t>
            </a:r>
            <a:r>
              <a:rPr lang="zh-CN" altLang="en-US" dirty="0"/>
              <a:t>通道的值。</a:t>
            </a:r>
          </a:p>
          <a:p>
            <a:pPr>
              <a:spcBef>
                <a:spcPts val="1200"/>
              </a:spcBef>
            </a:pPr>
            <a:r>
              <a:rPr lang="zh-CN" altLang="en-US" b="1" dirty="0">
                <a:solidFill>
                  <a:schemeClr val="tx1"/>
                </a:solidFill>
              </a:rPr>
              <a:t>基于</a:t>
            </a:r>
            <a:r>
              <a:rPr lang="en-US" altLang="zh-CN" b="1" dirty="0">
                <a:solidFill>
                  <a:schemeClr val="tx1"/>
                </a:solidFill>
              </a:rPr>
              <a:t>PE</a:t>
            </a:r>
            <a:r>
              <a:rPr lang="zh-CN" altLang="en-US" b="1" dirty="0">
                <a:solidFill>
                  <a:schemeClr val="tx1"/>
                </a:solidFill>
              </a:rPr>
              <a:t>文件结构：</a:t>
            </a:r>
            <a:r>
              <a:rPr lang="zh-CN" altLang="en-US" dirty="0"/>
              <a:t>利用可移植可执行 </a:t>
            </a:r>
            <a:r>
              <a:rPr lang="en-US" altLang="zh-CN" dirty="0"/>
              <a:t>(PE) </a:t>
            </a:r>
            <a:r>
              <a:rPr lang="zh-CN" altLang="en-US" dirty="0"/>
              <a:t>文件格式的信息，如将不同</a:t>
            </a:r>
            <a:r>
              <a:rPr lang="en-US" altLang="zh-CN" dirty="0"/>
              <a:t>PE</a:t>
            </a:r>
            <a:r>
              <a:rPr lang="zh-CN" altLang="en-US" dirty="0"/>
              <a:t>节区的熵值、相对大小和字节值分别用作图像的</a:t>
            </a:r>
            <a:r>
              <a:rPr lang="en-US" altLang="zh-CN" dirty="0"/>
              <a:t>R</a:t>
            </a:r>
            <a:r>
              <a:rPr lang="zh-CN" altLang="en-US" dirty="0"/>
              <a:t>、</a:t>
            </a:r>
            <a:r>
              <a:rPr lang="en-US" altLang="zh-CN" dirty="0"/>
              <a:t>G</a:t>
            </a:r>
            <a:r>
              <a:rPr lang="zh-CN" altLang="en-US" dirty="0"/>
              <a:t>、</a:t>
            </a:r>
            <a:r>
              <a:rPr lang="en-US" altLang="zh-CN" dirty="0"/>
              <a:t>B</a:t>
            </a:r>
            <a:r>
              <a:rPr lang="zh-CN" altLang="en-US" dirty="0"/>
              <a:t>通道。</a:t>
            </a:r>
          </a:p>
          <a:p>
            <a:pPr>
              <a:spcBef>
                <a:spcPts val="1200"/>
              </a:spcBef>
            </a:pPr>
            <a:r>
              <a:rPr lang="zh-CN" altLang="en-US" b="1" dirty="0">
                <a:solidFill>
                  <a:schemeClr val="tx1"/>
                </a:solidFill>
              </a:rPr>
              <a:t>基于马尔可夫链：</a:t>
            </a:r>
            <a:r>
              <a:rPr lang="zh-CN" altLang="en-US" dirty="0"/>
              <a:t>使用转移矩阵和加权有向图来表示状态之间的转换（例如字节值之间的转换），生成马尔可夫图像。</a:t>
            </a:r>
          </a:p>
          <a:p>
            <a:pPr>
              <a:spcBef>
                <a:spcPts val="1200"/>
              </a:spcBef>
            </a:pPr>
            <a:r>
              <a:rPr lang="zh-CN" altLang="en-US" b="1" dirty="0">
                <a:solidFill>
                  <a:schemeClr val="tx1"/>
                </a:solidFill>
              </a:rPr>
              <a:t>基于熵图：</a:t>
            </a:r>
            <a:r>
              <a:rPr lang="zh-CN" altLang="en-US" dirty="0"/>
              <a:t>计算二进制文件不同分段的熵，并将熵值转换为像素，用于研究混淆技术。</a:t>
            </a:r>
          </a:p>
          <a:p>
            <a:pPr>
              <a:spcBef>
                <a:spcPts val="1200"/>
              </a:spcBef>
            </a:pPr>
            <a:r>
              <a:rPr lang="zh-CN" altLang="en-US" b="1" dirty="0">
                <a:solidFill>
                  <a:schemeClr val="tx1"/>
                </a:solidFill>
              </a:rPr>
              <a:t>基于</a:t>
            </a:r>
            <a:r>
              <a:rPr lang="en-US" altLang="zh-CN" b="1" dirty="0">
                <a:solidFill>
                  <a:schemeClr val="tx1"/>
                </a:solidFill>
              </a:rPr>
              <a:t>API</a:t>
            </a:r>
            <a:r>
              <a:rPr lang="zh-CN" altLang="en-US" b="1" dirty="0">
                <a:solidFill>
                  <a:schemeClr val="tx1"/>
                </a:solidFill>
              </a:rPr>
              <a:t>调用序列：</a:t>
            </a:r>
            <a:r>
              <a:rPr lang="zh-CN" altLang="en-US" dirty="0"/>
              <a:t>将动态分析捕获的</a:t>
            </a:r>
            <a:r>
              <a:rPr lang="en-US" altLang="zh-CN" dirty="0"/>
              <a:t>API</a:t>
            </a:r>
            <a:r>
              <a:rPr lang="zh-CN" altLang="en-US" dirty="0"/>
              <a:t>调用序列转换为图像，例如为每个</a:t>
            </a:r>
            <a:r>
              <a:rPr lang="en-US" altLang="zh-CN" dirty="0"/>
              <a:t>API</a:t>
            </a:r>
            <a:r>
              <a:rPr lang="zh-CN" altLang="en-US" dirty="0"/>
              <a:t>调用分配</a:t>
            </a:r>
            <a:r>
              <a:rPr lang="en-US" altLang="zh-CN" dirty="0"/>
              <a:t>RGB</a:t>
            </a:r>
            <a:r>
              <a:rPr lang="zh-CN" altLang="en-US" dirty="0"/>
              <a:t>值。</a:t>
            </a:r>
            <a:endParaRPr lang="en-US" altLang="zh-CN" sz="1600" dirty="0"/>
          </a:p>
        </p:txBody>
      </p:sp>
    </p:spTree>
    <p:extLst>
      <p:ext uri="{BB962C8B-B14F-4D97-AF65-F5344CB8AC3E}">
        <p14:creationId xmlns:p14="http://schemas.microsoft.com/office/powerpoint/2010/main" val="357480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3B568-98D1-CE2B-6855-7C94577C7770}"/>
            </a:ext>
          </a:extLst>
        </p:cNvPr>
        <p:cNvGrpSpPr/>
        <p:nvPr/>
      </p:nvGrpSpPr>
      <p:grpSpPr>
        <a:xfrm>
          <a:off x="0" y="0"/>
          <a:ext cx="0" cy="0"/>
          <a:chOff x="0" y="0"/>
          <a:chExt cx="0" cy="0"/>
        </a:xfrm>
      </p:grpSpPr>
      <p:sp>
        <p:nvSpPr>
          <p:cNvPr id="1048677" name="标题 1">
            <a:extLst>
              <a:ext uri="{FF2B5EF4-FFF2-40B4-BE49-F238E27FC236}">
                <a16:creationId xmlns:a16="http://schemas.microsoft.com/office/drawing/2014/main" id="{7446E01F-30BA-2BEF-48B5-BC343AE9ABBC}"/>
              </a:ext>
            </a:extLst>
          </p:cNvPr>
          <p:cNvSpPr txBox="1"/>
          <p:nvPr/>
        </p:nvSpPr>
        <p:spPr>
          <a:xfrm>
            <a:off x="359999" y="180000"/>
            <a:ext cx="4378915"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en-US" sz="2800" dirty="0">
                <a:solidFill>
                  <a:schemeClr val="bg1"/>
                </a:solidFill>
                <a:sym typeface="+mn-ea"/>
              </a:rPr>
              <a:t> </a:t>
            </a:r>
            <a:r>
              <a:rPr lang="zh-CN" altLang="en-US" sz="2800" dirty="0">
                <a:solidFill>
                  <a:schemeClr val="bg1"/>
                </a:solidFill>
                <a:sym typeface="+mn-ea"/>
              </a:rPr>
              <a:t>概述：技术分类</a:t>
            </a:r>
          </a:p>
        </p:txBody>
      </p:sp>
      <p:cxnSp>
        <p:nvCxnSpPr>
          <p:cNvPr id="3145734" name="直接连接符 4">
            <a:extLst>
              <a:ext uri="{FF2B5EF4-FFF2-40B4-BE49-F238E27FC236}">
                <a16:creationId xmlns:a16="http://schemas.microsoft.com/office/drawing/2014/main" id="{F4013289-E58F-079D-EAD4-58E874D47A0A}"/>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pic>
        <p:nvPicPr>
          <p:cNvPr id="5122" name="Picture 2" descr="方法概览">
            <a:extLst>
              <a:ext uri="{FF2B5EF4-FFF2-40B4-BE49-F238E27FC236}">
                <a16:creationId xmlns:a16="http://schemas.microsoft.com/office/drawing/2014/main" id="{CC970163-BD40-4EF3-1DD5-8BF81B6489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8571" y="1775353"/>
            <a:ext cx="7917712" cy="330729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CB6E49F-FA52-2FDF-541C-06374F8CFB2E}"/>
              </a:ext>
            </a:extLst>
          </p:cNvPr>
          <p:cNvSpPr txBox="1"/>
          <p:nvPr/>
        </p:nvSpPr>
        <p:spPr>
          <a:xfrm>
            <a:off x="3039427" y="5407144"/>
            <a:ext cx="6096000" cy="369332"/>
          </a:xfrm>
          <a:prstGeom prst="rect">
            <a:avLst/>
          </a:prstGeom>
          <a:noFill/>
        </p:spPr>
        <p:txBody>
          <a:bodyPr wrap="square">
            <a:spAutoFit/>
          </a:bodyPr>
          <a:lstStyle/>
          <a:p>
            <a:pPr algn="ctr"/>
            <a:r>
              <a:rPr lang="en-US" b="1" i="1" dirty="0">
                <a:solidFill>
                  <a:srgbClr val="253667"/>
                </a:solidFill>
                <a:effectLst/>
                <a:latin typeface="Times New Roman" panose="02020603050405020304" pitchFamily="18" charset="0"/>
                <a:cs typeface="Times New Roman" panose="02020603050405020304" pitchFamily="18" charset="0"/>
              </a:rPr>
              <a:t>Malware Visualization for Fine-Grained Classification</a:t>
            </a:r>
            <a:endParaRPr lang="en-US" b="1" i="1" dirty="0">
              <a:solidFill>
                <a:srgbClr val="25366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651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0AE24-1150-13ED-A306-F22A8D97C0A4}"/>
            </a:ext>
          </a:extLst>
        </p:cNvPr>
        <p:cNvGrpSpPr/>
        <p:nvPr/>
      </p:nvGrpSpPr>
      <p:grpSpPr>
        <a:xfrm>
          <a:off x="0" y="0"/>
          <a:ext cx="0" cy="0"/>
          <a:chOff x="0" y="0"/>
          <a:chExt cx="0" cy="0"/>
        </a:xfrm>
      </p:grpSpPr>
      <p:sp>
        <p:nvSpPr>
          <p:cNvPr id="1048677" name="标题 1">
            <a:extLst>
              <a:ext uri="{FF2B5EF4-FFF2-40B4-BE49-F238E27FC236}">
                <a16:creationId xmlns:a16="http://schemas.microsoft.com/office/drawing/2014/main" id="{46B6CAE7-7945-9D6F-9F28-ADF99AE3BCF4}"/>
              </a:ext>
            </a:extLst>
          </p:cNvPr>
          <p:cNvSpPr txBox="1"/>
          <p:nvPr/>
        </p:nvSpPr>
        <p:spPr>
          <a:xfrm>
            <a:off x="359999" y="180000"/>
            <a:ext cx="4378915" cy="720000"/>
          </a:xfrm>
          <a:prstGeom prst="rect">
            <a:avLst/>
          </a:prstGeom>
          <a:gradFill flip="none" rotWithShape="1">
            <a:gsLst>
              <a:gs pos="0">
                <a:srgbClr val="324273">
                  <a:shade val="30000"/>
                  <a:satMod val="115000"/>
                </a:srgbClr>
              </a:gs>
              <a:gs pos="50000">
                <a:srgbClr val="324273">
                  <a:shade val="67500"/>
                  <a:satMod val="115000"/>
                </a:srgbClr>
              </a:gs>
              <a:gs pos="100000">
                <a:srgbClr val="324273">
                  <a:shade val="100000"/>
                  <a:satMod val="115000"/>
                </a:srgbClr>
              </a:gs>
            </a:gsLst>
            <a:path path="circle">
              <a:fillToRect l="50000" t="50000" r="50000" b="50000"/>
            </a:path>
          </a:gradFill>
        </p:spPr>
        <p:txBody>
          <a:bodyPr vert="horz" lIns="90000" tIns="46800" rIns="90000" bIns="46800" rtlCol="0" anchor="ctr"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pitchFamily="34" charset="-122"/>
                <a:cs typeface="+mj-cs"/>
              </a:defRPr>
            </a:lvl1pPr>
          </a:lstStyle>
          <a:p>
            <a:pPr lvl="0" algn="ctr">
              <a:buClrTx/>
              <a:buSzTx/>
              <a:buFontTx/>
            </a:pPr>
            <a:r>
              <a:rPr lang="en-US" sz="2800" dirty="0">
                <a:solidFill>
                  <a:schemeClr val="bg1"/>
                </a:solidFill>
                <a:sym typeface="+mn-ea"/>
              </a:rPr>
              <a:t> </a:t>
            </a:r>
            <a:r>
              <a:rPr lang="zh-CN" altLang="en-US" sz="2800" dirty="0">
                <a:solidFill>
                  <a:schemeClr val="bg1"/>
                </a:solidFill>
                <a:sym typeface="+mn-ea"/>
              </a:rPr>
              <a:t>概述：技术分类</a:t>
            </a:r>
          </a:p>
        </p:txBody>
      </p:sp>
      <p:cxnSp>
        <p:nvCxnSpPr>
          <p:cNvPr id="3145734" name="直接连接符 4">
            <a:extLst>
              <a:ext uri="{FF2B5EF4-FFF2-40B4-BE49-F238E27FC236}">
                <a16:creationId xmlns:a16="http://schemas.microsoft.com/office/drawing/2014/main" id="{0C851EE0-5A7D-DB25-2736-2AF41AC5762C}"/>
              </a:ext>
            </a:extLst>
          </p:cNvPr>
          <p:cNvCxnSpPr/>
          <p:nvPr/>
        </p:nvCxnSpPr>
        <p:spPr>
          <a:xfrm>
            <a:off x="0" y="961092"/>
            <a:ext cx="12174855" cy="0"/>
          </a:xfrm>
          <a:prstGeom prst="line">
            <a:avLst/>
          </a:prstGeom>
          <a:ln w="25400">
            <a:solidFill>
              <a:srgbClr val="2536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3780A09-169F-AD0E-447B-FA39E7E82D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6805" y="1415969"/>
            <a:ext cx="653375" cy="653375"/>
          </a:xfrm>
          <a:prstGeom prst="rect">
            <a:avLst/>
          </a:prstGeom>
        </p:spPr>
      </p:pic>
      <p:sp>
        <p:nvSpPr>
          <p:cNvPr id="6" name="文本框 1">
            <a:extLst>
              <a:ext uri="{FF2B5EF4-FFF2-40B4-BE49-F238E27FC236}">
                <a16:creationId xmlns:a16="http://schemas.microsoft.com/office/drawing/2014/main" id="{21A1D9E4-A9AE-D5C5-48F3-5612295B97E1}"/>
              </a:ext>
            </a:extLst>
          </p:cNvPr>
          <p:cNvSpPr txBox="1"/>
          <p:nvPr/>
        </p:nvSpPr>
        <p:spPr>
          <a:xfrm>
            <a:off x="1605734" y="1527186"/>
            <a:ext cx="3133180" cy="604128"/>
          </a:xfrm>
          <a:prstGeom prst="rect">
            <a:avLst/>
          </a:prstGeom>
          <a:noFill/>
        </p:spPr>
        <p:txBody>
          <a:bodyPr wrap="square" rtlCol="0">
            <a:noAutofit/>
          </a:bodyPr>
          <a:lstStyle>
            <a:defPPr>
              <a:defRPr lang="zh-CN"/>
            </a:defPPr>
            <a:lvl1pPr>
              <a:defRPr>
                <a:latin typeface="宋体" panose="02010600030101010101" pitchFamily="2" charset="-122"/>
                <a:ea typeface="宋体" panose="02010600030101010101" pitchFamily="2" charset="-122"/>
              </a:defRPr>
            </a:lvl1pPr>
          </a:lstStyle>
          <a:p>
            <a:pPr algn="ctr"/>
            <a:r>
              <a:rPr lang="zh-CN" altLang="en-US" sz="2000" b="1" dirty="0"/>
              <a:t>基于机器学习范式的分类</a:t>
            </a:r>
            <a:endParaRPr lang="zh-CN" altLang="en-US" sz="2400" b="1" dirty="0"/>
          </a:p>
        </p:txBody>
      </p:sp>
      <p:sp>
        <p:nvSpPr>
          <p:cNvPr id="7" name="文本框 6">
            <a:extLst>
              <a:ext uri="{FF2B5EF4-FFF2-40B4-BE49-F238E27FC236}">
                <a16:creationId xmlns:a16="http://schemas.microsoft.com/office/drawing/2014/main" id="{8EA0D52C-423D-CC2C-9B16-428CDCF5ED34}"/>
              </a:ext>
            </a:extLst>
          </p:cNvPr>
          <p:cNvSpPr txBox="1"/>
          <p:nvPr/>
        </p:nvSpPr>
        <p:spPr>
          <a:xfrm>
            <a:off x="680125" y="2329144"/>
            <a:ext cx="10719395" cy="3416320"/>
          </a:xfrm>
          <a:prstGeom prst="rect">
            <a:avLst/>
          </a:prstGeom>
          <a:noFill/>
        </p:spPr>
        <p:txBody>
          <a:bodyPr wrap="square" rtlCol="0">
            <a:noAutofit/>
          </a:bodyPr>
          <a:lstStyle>
            <a:defPPr>
              <a:defRPr lang="zh-CN"/>
            </a:defPPr>
            <a:lvl1pPr>
              <a:defRPr>
                <a:solidFill>
                  <a:schemeClr val="tx1">
                    <a:lumMod val="50000"/>
                    <a:lumOff val="50000"/>
                  </a:schemeClr>
                </a:solidFill>
                <a:latin typeface="宋体" panose="02010600030101010101" pitchFamily="2" charset="-122"/>
                <a:ea typeface="宋体" panose="02010600030101010101" pitchFamily="2" charset="-122"/>
              </a:defRPr>
            </a:lvl1pPr>
          </a:lstStyle>
          <a:p>
            <a:pPr>
              <a:spcBef>
                <a:spcPts val="1200"/>
              </a:spcBef>
            </a:pPr>
            <a:r>
              <a:rPr lang="zh-CN" altLang="en-US" b="1" dirty="0">
                <a:solidFill>
                  <a:schemeClr val="tx1"/>
                </a:solidFill>
              </a:rPr>
              <a:t>使用传统机器学习：</a:t>
            </a:r>
            <a:r>
              <a:rPr lang="zh-CN" altLang="en-US" dirty="0"/>
              <a:t>将可视化生成的图像特征（如使用</a:t>
            </a:r>
            <a:r>
              <a:rPr lang="en-US" altLang="zh-CN" dirty="0"/>
              <a:t>GIST</a:t>
            </a:r>
            <a:r>
              <a:rPr lang="zh-CN" altLang="en-US" dirty="0"/>
              <a:t>、</a:t>
            </a:r>
            <a:r>
              <a:rPr lang="en-US" altLang="zh-CN" dirty="0"/>
              <a:t>LBP</a:t>
            </a:r>
            <a:r>
              <a:rPr lang="zh-CN" altLang="en-US" dirty="0"/>
              <a:t>、</a:t>
            </a:r>
            <a:r>
              <a:rPr lang="en-US" altLang="zh-CN" dirty="0"/>
              <a:t>GLCM</a:t>
            </a:r>
            <a:r>
              <a:rPr lang="zh-CN" altLang="en-US" dirty="0"/>
              <a:t>提取的纹理特征）输入到</a:t>
            </a:r>
            <a:r>
              <a:rPr lang="en-US" altLang="zh-CN" dirty="0"/>
              <a:t>K</a:t>
            </a:r>
            <a:r>
              <a:rPr lang="zh-CN" altLang="en-US" dirty="0"/>
              <a:t>最近邻 </a:t>
            </a:r>
            <a:r>
              <a:rPr lang="en-US" altLang="zh-CN" dirty="0"/>
              <a:t>(KNN)</a:t>
            </a:r>
            <a:r>
              <a:rPr lang="zh-CN" altLang="en-US" dirty="0"/>
              <a:t>、支持向量机 </a:t>
            </a:r>
            <a:r>
              <a:rPr lang="en-US" altLang="zh-CN" dirty="0"/>
              <a:t>(SVM) </a:t>
            </a:r>
            <a:r>
              <a:rPr lang="zh-CN" altLang="en-US" dirty="0"/>
              <a:t>等传统分类器中。</a:t>
            </a:r>
          </a:p>
          <a:p>
            <a:pPr>
              <a:spcBef>
                <a:spcPts val="1200"/>
              </a:spcBef>
            </a:pPr>
            <a:r>
              <a:rPr lang="zh-CN" altLang="en-US" b="1" dirty="0">
                <a:solidFill>
                  <a:schemeClr val="tx1"/>
                </a:solidFill>
              </a:rPr>
              <a:t>使用深度学习：</a:t>
            </a:r>
            <a:r>
              <a:rPr lang="zh-CN" altLang="en-US" dirty="0"/>
              <a:t>主要利用卷积神经网络 </a:t>
            </a:r>
            <a:r>
              <a:rPr lang="en-US" altLang="zh-CN" dirty="0"/>
              <a:t>(CNN) </a:t>
            </a:r>
            <a:r>
              <a:rPr lang="zh-CN" altLang="en-US" dirty="0"/>
              <a:t>直接从恶意软件图像中学习和提取特征，进行分类。由于其强大的特征提取能力，</a:t>
            </a:r>
            <a:r>
              <a:rPr lang="en-US" altLang="zh-CN" dirty="0"/>
              <a:t>CNN</a:t>
            </a:r>
            <a:r>
              <a:rPr lang="zh-CN" altLang="en-US" dirty="0"/>
              <a:t>在基于图像的恶意软件分类中表现出色，通常能达到很高的准确率。有时也会结合循环神经网络 </a:t>
            </a:r>
            <a:r>
              <a:rPr lang="en-US" altLang="zh-CN" dirty="0"/>
              <a:t>(RNN) </a:t>
            </a:r>
            <a:r>
              <a:rPr lang="zh-CN" altLang="en-US" dirty="0"/>
              <a:t>如</a:t>
            </a:r>
            <a:r>
              <a:rPr lang="en-US" altLang="zh-CN" dirty="0"/>
              <a:t>LSTM</a:t>
            </a:r>
            <a:r>
              <a:rPr lang="zh-CN" altLang="en-US" dirty="0"/>
              <a:t>来处理序列相关的特征。</a:t>
            </a:r>
          </a:p>
          <a:p>
            <a:pPr>
              <a:spcBef>
                <a:spcPts val="1200"/>
              </a:spcBef>
            </a:pPr>
            <a:r>
              <a:rPr lang="zh-CN" altLang="en-US" b="1" dirty="0">
                <a:solidFill>
                  <a:schemeClr val="tx1"/>
                </a:solidFill>
              </a:rPr>
              <a:t>使用混合方法：</a:t>
            </a:r>
            <a:r>
              <a:rPr lang="zh-CN" altLang="en-US" dirty="0"/>
              <a:t>结合传统机器学习和深度学习技术，或多种深度学习模型的集成，以期获得更好的性能。</a:t>
            </a:r>
            <a:endParaRPr lang="en-US" altLang="zh-CN" sz="1600" dirty="0"/>
          </a:p>
        </p:txBody>
      </p:sp>
    </p:spTree>
    <p:extLst>
      <p:ext uri="{BB962C8B-B14F-4D97-AF65-F5344CB8AC3E}">
        <p14:creationId xmlns:p14="http://schemas.microsoft.com/office/powerpoint/2010/main" val="28022598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M4YTdkNzYyMThmMmQ2NDNjZjY1ODUxN2M0MzM3M2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SLIDE_TYPE" val="contents"/>
  <p:tag name="KSO_WM_TEMPLATE_SUBCATEGORY" val="29"/>
  <p:tag name="KSO_WM_TEMPLATE_COLOR_TYPE" val="0"/>
  <p:tag name="KSO_WM_TAG_VERSION" val="3.0"/>
  <p:tag name="KSO_WM_TEMPLATE_PLACEHOLDER_POS" val="480,60,960,540"/>
  <p:tag name="KSO_WM_TEMPLATE_PLACEHOLDER_POS2" val="480,71.9137,960,540"/>
  <p:tag name="KSO_WM_SLIDE_SUBTYPE" val="diag"/>
  <p:tag name="KSO_WM_SLIDE_ITEM_CNT" val="4"/>
  <p:tag name="KSO_WM_TEMPLATE_INDEX" val="2"/>
  <p:tag name="KSO_WM_SLIDE_THEME_ID" val="20241137"/>
  <p:tag name="KSO_WM_SLIDE_INDEX" val="2"/>
  <p:tag name="KSO_WM_BEAUTIFY_FLAG" val="#wm#"/>
  <p:tag name="KSO_WM_TEMPLATE_CATEGORY" val="custom"/>
  <p:tag name="KSO_WM_ASSEMBLE_CHIP_INDEX" val="diag"/>
  <p:tag name="KSO_WM_DIAGRAM_GROUP_CODE" val="l1-1"/>
  <p:tag name="KSO_WM_SLIDE_ID" val="custom2_2"/>
  <p:tag name="KSO_WM_SLIDE_LAYOUT" val="_a_i_l"/>
  <p:tag name="KSO_WM_SLIDE_LAYOUT_CNT" val="1_1_2_1"/>
</p:tagLst>
</file>

<file path=ppt/tags/tag128.xml><?xml version="1.0" encoding="utf-8"?>
<p:tagLst xmlns:a="http://schemas.openxmlformats.org/drawingml/2006/main" xmlns:r="http://schemas.openxmlformats.org/officeDocument/2006/relationships" xmlns:p="http://schemas.openxmlformats.org/presentationml/2006/main">
  <p:tag name="KSO_WM_UNIT_TYPE" val="i"/>
  <p:tag name="KSO_WM_DECORATE_TYPE" val="i_cd"/>
  <p:tag name="KSO_WM_UNIT_INDEX" val="2"/>
  <p:tag name="KSO_WM_BEAUTIFY_FLAG" val="#wm#"/>
  <p:tag name="KSO_WM_TAG_VERSION" val="3.0"/>
  <p:tag name="KSO_WM_TEMPLATE_INDEX" val="2"/>
  <p:tag name="KSO_WM_TEMPLATE_CATEGORY" val="custom"/>
  <p:tag name="KSO_WM_UNIT_ID" val="custom2_2*i*2"/>
  <p:tag name="KSO_WM_DIAGRAM_GROUP_CODE" val="l1-1"/>
  <p:tag name="KSO_WM_DIAGRAM_COLOR_TRICK" val="1"/>
  <p:tag name="KSO_WM_DIAGRAM_COLOR_TEXT_CAN_REMOVE" val="n"/>
  <p:tag name="KSO_WM_UNIT_LAYERLEVEL" val="1"/>
</p:tagLst>
</file>

<file path=ppt/tags/tag129.xml><?xml version="1.0" encoding="utf-8"?>
<p:tagLst xmlns:a="http://schemas.openxmlformats.org/drawingml/2006/main" xmlns:r="http://schemas.openxmlformats.org/officeDocument/2006/relationships" xmlns:p="http://schemas.openxmlformats.org/presentationml/2006/main">
  <p:tag name="KSO_WM_UNIT_TYPE" val="i"/>
  <p:tag name="KSO_WM_DECORATE_TYPE" val="i_cd"/>
  <p:tag name="KSO_WM_UNIT_INDEX" val="1"/>
  <p:tag name="KSO_WM_BEAUTIFY_FLAG" val="#wm#"/>
  <p:tag name="KSO_WM_TAG_VERSION" val="3.0"/>
  <p:tag name="KSO_WM_TEMPLATE_INDEX" val="2"/>
  <p:tag name="KSO_WM_TEMPLATE_CATEGORY" val="custom"/>
  <p:tag name="KSO_WM_UNIT_ID" val="custom2_2*i*1"/>
  <p:tag name="KSO_WM_DIAGRAM_GROUP_CODE" val="l1-1"/>
  <p:tag name="KSO_WM_DIAGRAM_COLOR_TRICK" val="1"/>
  <p:tag name="KSO_WM_DIAGRAM_COLOR_TEXT_CAN_REMOVE" val="n"/>
  <p:tag name="KSO_WM_UNIT_LAYERLEVEL"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YPE" val="l_h_f"/>
  <p:tag name="KSO_WM_UNIT_SUBTYPE" val="a"/>
  <p:tag name="KSO_WM_UNIT_INDEX" val="1_2_1"/>
  <p:tag name="KSO_WM_BEAUTIFY_FLAG" val="#wm#"/>
  <p:tag name="KSO_WM_TAG_VERSION" val="3.0"/>
  <p:tag name="KSO_WM_DIAGRAM_VERSION" val="3"/>
  <p:tag name="KSO_WM_UNIT_PRESET_TEXT" val="控制流图"/>
  <p:tag name="KSO_WM_TEMPLATE_INDEX" val="2"/>
  <p:tag name="KSO_WM_TEMPLATE_CATEGORY" val="custom"/>
  <p:tag name="KSO_WM_UNIT_ID" val="custom2_2*l_h_f*1_2_1"/>
  <p:tag name="KSO_WM_DIAGRAM_GROUP_CODE" val="l1-1"/>
  <p:tag name="KSO_WM_DIAGRAM_COLOR_TRICK" val="1"/>
  <p:tag name="KSO_WM_DIAGRAM_COLOR_TEXT_CAN_REMOVE" val="n"/>
  <p:tag name="KSO_WM_UNIT_LAYERLEVEL" val="1_1_1"/>
  <p:tag name="KSO_WM_DIAGRAM_VIRTUALLY_FRAME" val="{&quot;height&quot;:351.23,&quot;left&quot;:262.1550393700786,&quot;top&quot;:102.43566929133858,&quot;width&quot;:546.3949606299213}"/>
</p:tagLst>
</file>

<file path=ppt/tags/tag131.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SCONTENTSTITLE" val="1"/>
  <p:tag name="KSO_WM_TEMPLATE_INDEX" val="2"/>
  <p:tag name="KSO_WM_TEMPLATE_CATEGORY" val="custom"/>
  <p:tag name="KSO_WM_UNIT_ID" val="custom2_2*a*1"/>
  <p:tag name="KSO_WM_DIAGRAM_GROUP_CODE" val="l1-1"/>
  <p:tag name="KSO_WM_DIAGRAM_COLOR_TRICK" val="1"/>
  <p:tag name="KSO_WM_DIAGRAM_COLOR_TEXT_CAN_REMOVE" val="n"/>
  <p:tag name="KSO_WM_UNIT_LAYERLEVEL" val="1"/>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2562</TotalTime>
  <Words>2582</Words>
  <Application>Microsoft Office PowerPoint</Application>
  <PresentationFormat>宽屏</PresentationFormat>
  <Paragraphs>159</Paragraphs>
  <Slides>35</Slides>
  <Notes>34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35</vt:i4>
      </vt:variant>
    </vt:vector>
  </HeadingPairs>
  <TitlesOfParts>
    <vt:vector size="44" baseType="lpstr">
      <vt:lpstr>等线</vt:lpstr>
      <vt:lpstr>宋体</vt:lpstr>
      <vt:lpstr>微软雅黑</vt:lpstr>
      <vt:lpstr>Arial</vt:lpstr>
      <vt:lpstr>Calibri</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朱</dc:creator>
  <cp:lastModifiedBy>魉 秦</cp:lastModifiedBy>
  <cp:revision>40</cp:revision>
  <dcterms:created xsi:type="dcterms:W3CDTF">2024-09-20T03:10:00Z</dcterms:created>
  <dcterms:modified xsi:type="dcterms:W3CDTF">2025-06-06T07:41:53Z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2787137DC0ED4DF1BA5871A3B3FCD2C2_13</vt:lpwstr>
  </property>
</Properties>
</file>